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Roboto Slab"/>
      <p:regular r:id="rId26"/>
      <p:bold r:id="rId27"/>
    </p:embeddedFont>
    <p:embeddedFont>
      <p:font typeface="Roboto"/>
      <p:regular r:id="rId28"/>
      <p:bold r:id="rId29"/>
      <p:italic r:id="rId30"/>
      <p:boldItalic r:id="rId31"/>
    </p:embeddedFont>
    <p:embeddedFont>
      <p:font typeface="Lato"/>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Slab-regular.fntdata"/><Relationship Id="rId25" Type="http://schemas.openxmlformats.org/officeDocument/2006/relationships/slide" Target="slides/slide20.xml"/><Relationship Id="rId28" Type="http://schemas.openxmlformats.org/officeDocument/2006/relationships/font" Target="fonts/Roboto-regular.fntdata"/><Relationship Id="rId27" Type="http://schemas.openxmlformats.org/officeDocument/2006/relationships/font" Target="fonts/RobotoSlab-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Italic.fntdata"/><Relationship Id="rId30" Type="http://schemas.openxmlformats.org/officeDocument/2006/relationships/font" Target="fonts/Roboto-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haaaa</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hooooooo</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d6d0f2d956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d6d0f2d956_0_6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a3808a07b261d18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a3808a07b261d18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7233bd78e05a0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17233bd78e05a0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d6d0f2d956_0_6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d6d0f2d956_0_6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d6d0f2d956_0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6d0f2d956_0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d6d0f2d956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d6d0f2d956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39c5e3dc522e6db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39c5e3dc522e6db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174f7df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d174f7df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d6d0f2d956_0_6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d6d0f2d956_0_6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da551f05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da551f05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475d69cead_0_2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475d69cead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300">
                <a:latin typeface="Lato"/>
                <a:ea typeface="Lato"/>
                <a:cs typeface="Lato"/>
                <a:sym typeface="Lato"/>
              </a:rPr>
              <a:t>Session 1: VR, Design, Unity, Oculus Quest</a:t>
            </a:r>
            <a:endParaRPr sz="1300">
              <a:latin typeface="Lato"/>
              <a:ea typeface="Lato"/>
              <a:cs typeface="Lato"/>
              <a:sym typeface="Lato"/>
            </a:endParaRPr>
          </a:p>
          <a:p>
            <a:pPr indent="0" lvl="0" marL="0" rtl="0" algn="l">
              <a:lnSpc>
                <a:spcPct val="100000"/>
              </a:lnSpc>
              <a:spcBef>
                <a:spcPts val="0"/>
              </a:spcBef>
              <a:spcAft>
                <a:spcPts val="0"/>
              </a:spcAft>
              <a:buNone/>
            </a:pPr>
            <a:r>
              <a:rPr lang="en" sz="1300">
                <a:latin typeface="Lato"/>
                <a:ea typeface="Lato"/>
                <a:cs typeface="Lato"/>
                <a:sym typeface="Lato"/>
              </a:rPr>
              <a:t>Session 2: Editing</a:t>
            </a:r>
            <a:endParaRPr sz="1300">
              <a:latin typeface="Lato"/>
              <a:ea typeface="Lato"/>
              <a:cs typeface="Lato"/>
              <a:sym typeface="Lato"/>
            </a:endParaRPr>
          </a:p>
          <a:p>
            <a:pPr indent="0" lvl="0" marL="0" rtl="0" algn="l">
              <a:lnSpc>
                <a:spcPct val="100000"/>
              </a:lnSpc>
              <a:spcBef>
                <a:spcPts val="0"/>
              </a:spcBef>
              <a:spcAft>
                <a:spcPts val="0"/>
              </a:spcAft>
              <a:buNone/>
            </a:pPr>
            <a:r>
              <a:rPr lang="en" sz="1300">
                <a:latin typeface="Lato"/>
                <a:ea typeface="Lato"/>
                <a:cs typeface="Lato"/>
                <a:sym typeface="Lato"/>
              </a:rPr>
              <a:t>Session 3: Evaluation</a:t>
            </a:r>
            <a:endParaRPr sz="1300">
              <a:latin typeface="Lato"/>
              <a:ea typeface="Lato"/>
              <a:cs typeface="Lato"/>
              <a:sym typeface="Lato"/>
            </a:endParaRPr>
          </a:p>
          <a:p>
            <a:pPr indent="0" lvl="0" marL="0" rtl="0" algn="l">
              <a:lnSpc>
                <a:spcPct val="100000"/>
              </a:lnSpc>
              <a:spcBef>
                <a:spcPts val="0"/>
              </a:spcBef>
              <a:spcAft>
                <a:spcPts val="0"/>
              </a:spcAft>
              <a:buNone/>
            </a:pPr>
            <a:r>
              <a:rPr lang="en" sz="1300">
                <a:latin typeface="Lato"/>
                <a:ea typeface="Lato"/>
                <a:cs typeface="Lato"/>
                <a:sym typeface="Lato"/>
              </a:rPr>
              <a:t>Session 4: Presentation </a:t>
            </a:r>
            <a:endParaRPr sz="1300">
              <a:latin typeface="Lato"/>
              <a:ea typeface="Lato"/>
              <a:cs typeface="Lato"/>
              <a:sym typeface="Lato"/>
            </a:endParaRPr>
          </a:p>
          <a:p>
            <a:pPr indent="0" lvl="0" marL="0" rtl="0" algn="l">
              <a:lnSpc>
                <a:spcPct val="100000"/>
              </a:lnSpc>
              <a:spcBef>
                <a:spcPts val="0"/>
              </a:spcBef>
              <a:spcAft>
                <a:spcPts val="0"/>
              </a:spcAft>
              <a:buNone/>
            </a:pPr>
            <a:r>
              <a:t/>
            </a:r>
            <a:endParaRPr sz="1300">
              <a:latin typeface="Lato"/>
              <a:ea typeface="Lato"/>
              <a:cs typeface="Lato"/>
              <a:sym typeface="Lato"/>
            </a:endParaRPr>
          </a:p>
          <a:p>
            <a:pPr indent="0" lvl="0" marL="0" rtl="0" algn="l">
              <a:lnSpc>
                <a:spcPct val="100000"/>
              </a:lnSpc>
              <a:spcBef>
                <a:spcPts val="0"/>
              </a:spcBef>
              <a:spcAft>
                <a:spcPts val="0"/>
              </a:spcAft>
              <a:buNone/>
            </a:pPr>
            <a:r>
              <a:rPr lang="en" sz="1300">
                <a:latin typeface="Lato"/>
                <a:ea typeface="Lato"/>
                <a:cs typeface="Lato"/>
                <a:sym typeface="Lato"/>
              </a:rPr>
              <a:t>At the end of the workgroup: submit a report</a:t>
            </a:r>
            <a:endParaRPr sz="1300">
              <a:latin typeface="Lato"/>
              <a:ea typeface="Lato"/>
              <a:cs typeface="Lato"/>
              <a:sym typeface="Lato"/>
            </a:endParaRPr>
          </a:p>
          <a:p>
            <a:pPr indent="0" lvl="0" marL="0" rtl="0" algn="l">
              <a:spcBef>
                <a:spcPts val="0"/>
              </a:spcBef>
              <a:spcAft>
                <a:spcPts val="0"/>
              </a:spcAft>
              <a:buNone/>
            </a:pPr>
            <a:r>
              <a:t/>
            </a:r>
            <a:endParaRPr>
              <a:highlight>
                <a:srgbClr val="000000"/>
              </a:highlight>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477f4a134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477f4a134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5f181ae8b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5f181ae8b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latin typeface="Lato"/>
              <a:ea typeface="Lato"/>
              <a:cs typeface="Lato"/>
              <a:sym typeface="Lato"/>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649cff922be759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649cff922be759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300">
              <a:latin typeface="Lato"/>
              <a:ea typeface="Lato"/>
              <a:cs typeface="Lato"/>
              <a:sym typeface="La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477f4a1348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477f4a1348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000000"/>
              </a:buClr>
              <a:buSzPts val="1300"/>
              <a:buFont typeface="Lato"/>
              <a:buChar char="●"/>
            </a:pPr>
            <a:r>
              <a:rPr lang="en" sz="1300">
                <a:latin typeface="Lato"/>
                <a:ea typeface="Lato"/>
                <a:cs typeface="Lato"/>
                <a:sym typeface="Lato"/>
              </a:rPr>
              <a:t>Such as understanding an entertaining story, learning an abstract concept, or practicing a real skill.</a:t>
            </a:r>
            <a:endParaRPr sz="1300">
              <a:latin typeface="Lato"/>
              <a:ea typeface="Lato"/>
              <a:cs typeface="Lato"/>
              <a:sym typeface="Lato"/>
            </a:endParaRPr>
          </a:p>
          <a:p>
            <a:pPr indent="-311150" lvl="0" marL="457200" rtl="0" algn="l">
              <a:lnSpc>
                <a:spcPct val="115000"/>
              </a:lnSpc>
              <a:spcBef>
                <a:spcPts val="0"/>
              </a:spcBef>
              <a:spcAft>
                <a:spcPts val="0"/>
              </a:spcAft>
              <a:buClr>
                <a:srgbClr val="000000"/>
              </a:buClr>
              <a:buSzPts val="1300"/>
              <a:buFont typeface="Lato"/>
              <a:buChar char="●"/>
            </a:pPr>
            <a:r>
              <a:rPr lang="en" sz="1300">
                <a:latin typeface="Lato"/>
                <a:ea typeface="Lato"/>
                <a:cs typeface="Lato"/>
                <a:sym typeface="Lato"/>
              </a:rPr>
              <a:t>Actively using more of the human sensory capability and motor skills has been known to increase understanding/learning for some time (Dale, 1969).</a:t>
            </a:r>
            <a:endParaRPr sz="1300">
              <a:latin typeface="Lato"/>
              <a:ea typeface="Lato"/>
              <a:cs typeface="Lato"/>
              <a:sym typeface="Lato"/>
            </a:endParaRPr>
          </a:p>
          <a:p>
            <a:pPr indent="0" lvl="0" marL="0" rtl="0" algn="l">
              <a:spcBef>
                <a:spcPts val="1600"/>
              </a:spcBef>
              <a:spcAft>
                <a:spcPts val="0"/>
              </a:spcAft>
              <a:buNone/>
            </a:pPr>
            <a:r>
              <a:t/>
            </a:r>
            <a:endParaRPr/>
          </a:p>
          <a:p>
            <a:pPr indent="0" lvl="0" marL="0" rtl="0" algn="l">
              <a:spcBef>
                <a:spcPts val="0"/>
              </a:spcBef>
              <a:spcAft>
                <a:spcPts val="0"/>
              </a:spcAft>
              <a:buNone/>
            </a:pPr>
            <a:r>
              <a:rPr lang="en"/>
              <a:t>Jason Jerald (2016) Chapter 1.3 : What is VR good for?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This is in part due to the increased sensory bandwidth between human and information, but there is much more to understanding. Actively participating in an action, making concepts intuitive, encouraging motivation through engaging experiences, and the thoughts inside one’s head all contribute to understanding.</a:t>
            </a:r>
            <a:endParaRPr/>
          </a:p>
          <a:p>
            <a:pPr indent="0" lvl="0" marL="0" rtl="0" algn="l">
              <a:spcBef>
                <a:spcPts val="0"/>
              </a:spcBef>
              <a:spcAft>
                <a:spcPts val="0"/>
              </a:spcAft>
              <a:buNone/>
            </a:pPr>
            <a:r>
              <a:rPr lang="en"/>
              <a:t>(Jerald, 2015)</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477f4a1348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477f4a1348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0"/>
              </a:spcBef>
              <a:spcAft>
                <a:spcPts val="1600"/>
              </a:spcAft>
              <a:buNone/>
            </a:pPr>
            <a:r>
              <a:rPr lang="en" sz="1300">
                <a:latin typeface="Lato"/>
                <a:ea typeface="Lato"/>
                <a:cs typeface="Lato"/>
                <a:sym typeface="Lato"/>
              </a:rPr>
              <a:t>Guardian: https://youtu.be/zh5ldprM5Mg</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d6d0f2d956_0_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d6d0f2d956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0"/>
              </a:spcBef>
              <a:spcAft>
                <a:spcPts val="1600"/>
              </a:spcAft>
              <a:buNone/>
            </a:pPr>
            <a:r>
              <a:rPr lang="en" sz="1300">
                <a:latin typeface="Lato"/>
                <a:ea typeface="Lato"/>
                <a:cs typeface="Lato"/>
                <a:sym typeface="Lato"/>
              </a:rPr>
              <a:t>Guardian: https://youtu.be/zh5ldprM5Mg</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477f4a134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477f4a134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lnSpc>
                <a:spcPct val="115000"/>
              </a:lnSpc>
              <a:spcBef>
                <a:spcPts val="0"/>
              </a:spcBef>
              <a:spcAft>
                <a:spcPts val="1600"/>
              </a:spcAft>
              <a:buNone/>
            </a:pPr>
            <a:r>
              <a:rPr lang="en" sz="1300">
                <a:latin typeface="Lato"/>
                <a:ea typeface="Lato"/>
                <a:cs typeface="Lato"/>
                <a:sym typeface="Lato"/>
              </a:rPr>
              <a:t>Guardian: https://youtu.be/zh5ldprM5Mg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5ff5751ec6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5ff5751ec6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rm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drive.google.com/open?id=1479ewSiVmOCS90DyVCWFhNFwiHb908FD" TargetMode="External"/><Relationship Id="rId4" Type="http://schemas.openxmlformats.org/officeDocument/2006/relationships/hyperlink" Target="https://drive.google.com/open?id=1NXf8iYfa-emizerElSrcbHYWmXQVKBNS" TargetMode="External"/><Relationship Id="rId10" Type="http://schemas.openxmlformats.org/officeDocument/2006/relationships/hyperlink" Target="https://youtu.be/zF-focK30WE" TargetMode="External"/><Relationship Id="rId9" Type="http://schemas.openxmlformats.org/officeDocument/2006/relationships/hyperlink" Target="https://youtu.be/D0rePj6n0AA" TargetMode="External"/><Relationship Id="rId5" Type="http://schemas.openxmlformats.org/officeDocument/2006/relationships/hyperlink" Target="https://drive.google.com/open?id=1hHmVhEicuRS9hFhALXxYPyeQoOnJEtqm" TargetMode="External"/><Relationship Id="rId6" Type="http://schemas.openxmlformats.org/officeDocument/2006/relationships/hyperlink" Target="https://www.youtube.com/watch?v=cqo3JtHXaiE" TargetMode="External"/><Relationship Id="rId7" Type="http://schemas.openxmlformats.org/officeDocument/2006/relationships/hyperlink" Target="https://www.brainwash.nl/bijdrage/avinash-changa-virtual-reality-creeert-echte-herinneringen" TargetMode="External"/><Relationship Id="rId8" Type="http://schemas.openxmlformats.org/officeDocument/2006/relationships/hyperlink" Target="https://learn.unity.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www.youtube.com/watch?v=zh5ldprM5Mg" TargetMode="External"/><Relationship Id="rId4"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512950" y="679475"/>
            <a:ext cx="5522400" cy="646500"/>
          </a:xfrm>
          <a:prstGeom prst="rect">
            <a:avLst/>
          </a:prstGeom>
        </p:spPr>
        <p:txBody>
          <a:bodyPr anchorCtr="0" anchor="b" bIns="91425" lIns="91425" spcFirstLastPara="1" rIns="91425" wrap="square" tIns="91425">
            <a:spAutoFit/>
          </a:bodyPr>
          <a:lstStyle/>
          <a:p>
            <a:pPr indent="0" lvl="0" marL="0" rtl="0" algn="ctr">
              <a:spcBef>
                <a:spcPts val="0"/>
              </a:spcBef>
              <a:spcAft>
                <a:spcPts val="0"/>
              </a:spcAft>
              <a:buNone/>
            </a:pPr>
            <a:r>
              <a:rPr lang="en" sz="3000"/>
              <a:t>Gesprekstechnieken in VR</a:t>
            </a:r>
            <a:endParaRPr sz="1400"/>
          </a:p>
        </p:txBody>
      </p:sp>
      <p:sp>
        <p:nvSpPr>
          <p:cNvPr id="64" name="Google Shape;64;p13"/>
          <p:cNvSpPr txBox="1"/>
          <p:nvPr>
            <p:ph idx="1" type="subTitle"/>
          </p:nvPr>
        </p:nvSpPr>
        <p:spPr>
          <a:xfrm>
            <a:off x="3098150" y="2794350"/>
            <a:ext cx="4518900" cy="1662600"/>
          </a:xfrm>
          <a:prstGeom prst="rect">
            <a:avLst/>
          </a:prstGeom>
        </p:spPr>
        <p:txBody>
          <a:bodyPr anchorCtr="0" anchor="t" bIns="91425" lIns="91425" spcFirstLastPara="1" rIns="91425" wrap="square" tIns="91425">
            <a:normAutofit/>
          </a:bodyPr>
          <a:lstStyle/>
          <a:p>
            <a:pPr indent="0" lvl="0" marL="0" rtl="0" algn="r">
              <a:spcBef>
                <a:spcPts val="0"/>
              </a:spcBef>
              <a:spcAft>
                <a:spcPts val="0"/>
              </a:spcAft>
              <a:buNone/>
            </a:pPr>
            <a:r>
              <a:rPr b="1" lang="en"/>
              <a:t>Maarten Struijk Wilbrink</a:t>
            </a:r>
            <a:r>
              <a:rPr lang="en"/>
              <a:t> m.r.struijk@fsw.leidenuniv.nl</a:t>
            </a:r>
            <a:endParaRPr/>
          </a:p>
          <a:p>
            <a:pPr indent="0" lvl="0" marL="0" rtl="0" algn="r">
              <a:spcBef>
                <a:spcPts val="0"/>
              </a:spcBef>
              <a:spcAft>
                <a:spcPts val="0"/>
              </a:spcAft>
              <a:buNone/>
            </a:pPr>
            <a:r>
              <a:rPr b="1" lang="en"/>
              <a:t>Isabella Saccardi</a:t>
            </a:r>
            <a:r>
              <a:rPr lang="en"/>
              <a:t>  i.saccardi@fsw.leidenuniv.nl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pic>
        <p:nvPicPr>
          <p:cNvPr id="148" name="Google Shape;148;p22"/>
          <p:cNvPicPr preferRelativeResize="0"/>
          <p:nvPr/>
        </p:nvPicPr>
        <p:blipFill>
          <a:blip r:embed="rId3">
            <a:alphaModFix/>
          </a:blip>
          <a:stretch>
            <a:fillRect/>
          </a:stretch>
        </p:blipFill>
        <p:spPr>
          <a:xfrm>
            <a:off x="0" y="0"/>
            <a:ext cx="6893916" cy="5143500"/>
          </a:xfrm>
          <a:prstGeom prst="rect">
            <a:avLst/>
          </a:prstGeom>
          <a:noFill/>
          <a:ln>
            <a:noFill/>
          </a:ln>
        </p:spPr>
      </p:pic>
      <p:sp>
        <p:nvSpPr>
          <p:cNvPr id="149" name="Google Shape;149;p22"/>
          <p:cNvSpPr txBox="1"/>
          <p:nvPr>
            <p:ph idx="4294967295" type="title"/>
          </p:nvPr>
        </p:nvSpPr>
        <p:spPr>
          <a:xfrm>
            <a:off x="5792675" y="253925"/>
            <a:ext cx="3094500" cy="703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About the menu</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3"/>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Today we‘re going to do:</a:t>
            </a:r>
            <a:endParaRPr/>
          </a:p>
        </p:txBody>
      </p:sp>
      <p:sp>
        <p:nvSpPr>
          <p:cNvPr id="155" name="Google Shape;155;p23"/>
          <p:cNvSpPr txBox="1"/>
          <p:nvPr>
            <p:ph idx="1" type="body"/>
          </p:nvPr>
        </p:nvSpPr>
        <p:spPr>
          <a:xfrm>
            <a:off x="3639300" y="2092200"/>
            <a:ext cx="1865400" cy="959100"/>
          </a:xfrm>
          <a:prstGeom prst="rect">
            <a:avLst/>
          </a:prstGeom>
        </p:spPr>
        <p:txBody>
          <a:bodyPr anchorCtr="0" anchor="t" bIns="91425" lIns="91425" spcFirstLastPara="1" rIns="91425" wrap="square" tIns="91425">
            <a:noAutofit/>
          </a:bodyPr>
          <a:lstStyle/>
          <a:p>
            <a:pPr indent="-393700" lvl="0" marL="457200" rtl="0" algn="l">
              <a:lnSpc>
                <a:spcPct val="105000"/>
              </a:lnSpc>
              <a:spcBef>
                <a:spcPts val="0"/>
              </a:spcBef>
              <a:spcAft>
                <a:spcPts val="0"/>
              </a:spcAft>
              <a:buSzPts val="2600"/>
              <a:buAutoNum type="arabicPeriod"/>
            </a:pPr>
            <a:r>
              <a:rPr lang="en" sz="2600"/>
              <a:t>Tutorial</a:t>
            </a:r>
            <a:endParaRPr sz="2600"/>
          </a:p>
          <a:p>
            <a:pPr indent="-393700" lvl="0" marL="457200" rtl="0" algn="l">
              <a:lnSpc>
                <a:spcPct val="105000"/>
              </a:lnSpc>
              <a:spcBef>
                <a:spcPts val="0"/>
              </a:spcBef>
              <a:spcAft>
                <a:spcPts val="0"/>
              </a:spcAft>
              <a:buSzPts val="2600"/>
              <a:buAutoNum type="arabicPeriod"/>
            </a:pPr>
            <a:r>
              <a:rPr lang="en" sz="2600"/>
              <a:t>Ouders</a:t>
            </a:r>
            <a:endParaRPr sz="2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4"/>
          <p:cNvSpPr txBox="1"/>
          <p:nvPr>
            <p:ph idx="4294967295" type="title"/>
          </p:nvPr>
        </p:nvSpPr>
        <p:spPr>
          <a:xfrm>
            <a:off x="378325" y="329975"/>
            <a:ext cx="2923800" cy="703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Interaction flow</a:t>
            </a:r>
            <a:endParaRPr/>
          </a:p>
        </p:txBody>
      </p:sp>
      <p:pic>
        <p:nvPicPr>
          <p:cNvPr id="161" name="Google Shape;161;p24"/>
          <p:cNvPicPr preferRelativeResize="0"/>
          <p:nvPr/>
        </p:nvPicPr>
        <p:blipFill>
          <a:blip r:embed="rId3">
            <a:alphaModFix/>
          </a:blip>
          <a:stretch>
            <a:fillRect/>
          </a:stretch>
        </p:blipFill>
        <p:spPr>
          <a:xfrm>
            <a:off x="4174825" y="0"/>
            <a:ext cx="4597447" cy="5143500"/>
          </a:xfrm>
          <a:prstGeom prst="rect">
            <a:avLst/>
          </a:prstGeom>
          <a:noFill/>
          <a:ln>
            <a:noFill/>
          </a:ln>
        </p:spPr>
      </p:pic>
      <p:sp>
        <p:nvSpPr>
          <p:cNvPr id="162" name="Google Shape;162;p24"/>
          <p:cNvSpPr txBox="1"/>
          <p:nvPr>
            <p:ph idx="1" type="body"/>
          </p:nvPr>
        </p:nvSpPr>
        <p:spPr>
          <a:xfrm>
            <a:off x="0" y="1272325"/>
            <a:ext cx="4269900" cy="1899600"/>
          </a:xfrm>
          <a:prstGeom prst="rect">
            <a:avLst/>
          </a:prstGeom>
        </p:spPr>
        <p:txBody>
          <a:bodyPr anchorCtr="0" anchor="ctr" bIns="91425" lIns="91425" spcFirstLastPara="1" rIns="91425" wrap="square" tIns="91425">
            <a:noAutofit/>
          </a:bodyPr>
          <a:lstStyle/>
          <a:p>
            <a:pPr indent="-298450" lvl="0" marL="457200" rtl="0" algn="l">
              <a:lnSpc>
                <a:spcPct val="105000"/>
              </a:lnSpc>
              <a:spcBef>
                <a:spcPts val="0"/>
              </a:spcBef>
              <a:spcAft>
                <a:spcPts val="0"/>
              </a:spcAft>
              <a:buSzPts val="1100"/>
              <a:buAutoNum type="arabicPeriod"/>
            </a:pPr>
            <a:r>
              <a:rPr lang="en" sz="1100">
                <a:highlight>
                  <a:srgbClr val="FF0000"/>
                </a:highlight>
              </a:rPr>
              <a:t>Situatieschets (sometimes out loud)</a:t>
            </a:r>
            <a:endParaRPr sz="1100">
              <a:highlight>
                <a:srgbClr val="FF0000"/>
              </a:highlight>
            </a:endParaRPr>
          </a:p>
          <a:p>
            <a:pPr indent="-298450" lvl="0" marL="457200" rtl="0" algn="l">
              <a:lnSpc>
                <a:spcPct val="105000"/>
              </a:lnSpc>
              <a:spcBef>
                <a:spcPts val="0"/>
              </a:spcBef>
              <a:spcAft>
                <a:spcPts val="0"/>
              </a:spcAft>
              <a:buSzPts val="1100"/>
              <a:buAutoNum type="arabicPeriod"/>
            </a:pPr>
            <a:r>
              <a:rPr lang="en" sz="1100"/>
              <a:t>Response by client</a:t>
            </a:r>
            <a:endParaRPr sz="1100"/>
          </a:p>
          <a:p>
            <a:pPr indent="-298450" lvl="0" marL="457200" rtl="0" algn="l">
              <a:lnSpc>
                <a:spcPct val="105000"/>
              </a:lnSpc>
              <a:spcBef>
                <a:spcPts val="0"/>
              </a:spcBef>
              <a:spcAft>
                <a:spcPts val="0"/>
              </a:spcAft>
              <a:buSzPts val="1100"/>
              <a:buAutoNum type="arabicPeriod"/>
            </a:pPr>
            <a:r>
              <a:rPr lang="en" sz="1100"/>
              <a:t>Your own response (</a:t>
            </a:r>
            <a:r>
              <a:rPr lang="en" sz="1100" u="sng"/>
              <a:t>out loud</a:t>
            </a:r>
            <a:r>
              <a:rPr lang="en" sz="1100"/>
              <a:t>)</a:t>
            </a:r>
            <a:endParaRPr sz="1100"/>
          </a:p>
          <a:p>
            <a:pPr indent="-298450" lvl="0" marL="457200" rtl="0" algn="l">
              <a:lnSpc>
                <a:spcPct val="105000"/>
              </a:lnSpc>
              <a:spcBef>
                <a:spcPts val="0"/>
              </a:spcBef>
              <a:spcAft>
                <a:spcPts val="0"/>
              </a:spcAft>
              <a:buSzPts val="1100"/>
              <a:buAutoNum type="arabicPeriod"/>
            </a:pPr>
            <a:r>
              <a:rPr lang="en" sz="1100"/>
              <a:t>Pick one of three pre-set responses</a:t>
            </a:r>
            <a:endParaRPr sz="1100"/>
          </a:p>
          <a:p>
            <a:pPr indent="-298450" lvl="0" marL="457200" rtl="0" algn="l">
              <a:lnSpc>
                <a:spcPct val="105000"/>
              </a:lnSpc>
              <a:spcBef>
                <a:spcPts val="0"/>
              </a:spcBef>
              <a:spcAft>
                <a:spcPts val="0"/>
              </a:spcAft>
              <a:buSzPts val="1100"/>
              <a:buAutoNum type="arabicPeriod"/>
            </a:pPr>
            <a:r>
              <a:rPr lang="en" sz="1100"/>
              <a:t>Response by client</a:t>
            </a:r>
            <a:endParaRPr sz="1100"/>
          </a:p>
          <a:p>
            <a:pPr indent="-298450" lvl="0" marL="457200" rtl="0" algn="l">
              <a:lnSpc>
                <a:spcPct val="105000"/>
              </a:lnSpc>
              <a:spcBef>
                <a:spcPts val="0"/>
              </a:spcBef>
              <a:spcAft>
                <a:spcPts val="0"/>
              </a:spcAft>
              <a:buSzPts val="1100"/>
              <a:buAutoNum type="arabicPeriod"/>
            </a:pPr>
            <a:r>
              <a:rPr lang="en" sz="1100"/>
              <a:t>Feedback by coach</a:t>
            </a:r>
            <a:endParaRPr sz="1100"/>
          </a:p>
          <a:p>
            <a:pPr indent="-298450" lvl="0" marL="457200" rtl="0" algn="l">
              <a:lnSpc>
                <a:spcPct val="105000"/>
              </a:lnSpc>
              <a:spcBef>
                <a:spcPts val="0"/>
              </a:spcBef>
              <a:spcAft>
                <a:spcPts val="0"/>
              </a:spcAft>
              <a:buSzPts val="1100"/>
              <a:buAutoNum type="arabicPeriod"/>
            </a:pPr>
            <a:r>
              <a:rPr lang="en" sz="1100"/>
              <a:t>Restart or continue to next interaction</a:t>
            </a:r>
            <a:endParaRPr sz="1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pic>
        <p:nvPicPr>
          <p:cNvPr id="167" name="Google Shape;167;p25"/>
          <p:cNvPicPr preferRelativeResize="0"/>
          <p:nvPr/>
        </p:nvPicPr>
        <p:blipFill>
          <a:blip r:embed="rId3">
            <a:alphaModFix/>
          </a:blip>
          <a:stretch>
            <a:fillRect/>
          </a:stretch>
        </p:blipFill>
        <p:spPr>
          <a:xfrm>
            <a:off x="593728" y="801813"/>
            <a:ext cx="3916625" cy="3539874"/>
          </a:xfrm>
          <a:prstGeom prst="rect">
            <a:avLst/>
          </a:prstGeom>
          <a:noFill/>
          <a:ln>
            <a:noFill/>
          </a:ln>
        </p:spPr>
      </p:pic>
      <p:sp>
        <p:nvSpPr>
          <p:cNvPr id="168" name="Google Shape;168;p25"/>
          <p:cNvSpPr txBox="1"/>
          <p:nvPr>
            <p:ph idx="1" type="body"/>
          </p:nvPr>
        </p:nvSpPr>
        <p:spPr>
          <a:xfrm>
            <a:off x="4598000" y="1621950"/>
            <a:ext cx="4269900" cy="1899600"/>
          </a:xfrm>
          <a:prstGeom prst="rect">
            <a:avLst/>
          </a:prstGeom>
        </p:spPr>
        <p:txBody>
          <a:bodyPr anchorCtr="0" anchor="ctr" bIns="91425" lIns="91425" spcFirstLastPara="1" rIns="91425" wrap="square" tIns="91425">
            <a:noAutofit/>
          </a:bodyPr>
          <a:lstStyle/>
          <a:p>
            <a:pPr indent="-298450" lvl="0" marL="457200" rtl="0" algn="l">
              <a:lnSpc>
                <a:spcPct val="105000"/>
              </a:lnSpc>
              <a:spcBef>
                <a:spcPts val="0"/>
              </a:spcBef>
              <a:spcAft>
                <a:spcPts val="0"/>
              </a:spcAft>
              <a:buSzPts val="1100"/>
              <a:buAutoNum type="arabicPeriod"/>
            </a:pPr>
            <a:r>
              <a:rPr lang="en" sz="1100"/>
              <a:t>Situatieschets (sometimes out loud)</a:t>
            </a:r>
            <a:endParaRPr sz="1100"/>
          </a:p>
          <a:p>
            <a:pPr indent="-298450" lvl="0" marL="457200" rtl="0" algn="l">
              <a:lnSpc>
                <a:spcPct val="105000"/>
              </a:lnSpc>
              <a:spcBef>
                <a:spcPts val="0"/>
              </a:spcBef>
              <a:spcAft>
                <a:spcPts val="0"/>
              </a:spcAft>
              <a:buSzPts val="1100"/>
              <a:buAutoNum type="arabicPeriod"/>
            </a:pPr>
            <a:r>
              <a:rPr lang="en" sz="1100"/>
              <a:t>Response by client</a:t>
            </a:r>
            <a:endParaRPr sz="1100"/>
          </a:p>
          <a:p>
            <a:pPr indent="-298450" lvl="0" marL="457200" rtl="0" algn="l">
              <a:lnSpc>
                <a:spcPct val="105000"/>
              </a:lnSpc>
              <a:spcBef>
                <a:spcPts val="0"/>
              </a:spcBef>
              <a:spcAft>
                <a:spcPts val="0"/>
              </a:spcAft>
              <a:buSzPts val="1100"/>
              <a:buAutoNum type="arabicPeriod"/>
            </a:pPr>
            <a:r>
              <a:rPr lang="en" sz="1100">
                <a:highlight>
                  <a:srgbClr val="FF0000"/>
                </a:highlight>
              </a:rPr>
              <a:t>Your own response (</a:t>
            </a:r>
            <a:r>
              <a:rPr lang="en" sz="1100" u="sng">
                <a:highlight>
                  <a:srgbClr val="FF0000"/>
                </a:highlight>
              </a:rPr>
              <a:t>out loud</a:t>
            </a:r>
            <a:r>
              <a:rPr lang="en" sz="1100">
                <a:highlight>
                  <a:srgbClr val="FF0000"/>
                </a:highlight>
              </a:rPr>
              <a:t>)</a:t>
            </a:r>
            <a:endParaRPr sz="1100">
              <a:highlight>
                <a:srgbClr val="FF0000"/>
              </a:highlight>
            </a:endParaRPr>
          </a:p>
          <a:p>
            <a:pPr indent="-298450" lvl="0" marL="457200" rtl="0" algn="l">
              <a:lnSpc>
                <a:spcPct val="105000"/>
              </a:lnSpc>
              <a:spcBef>
                <a:spcPts val="0"/>
              </a:spcBef>
              <a:spcAft>
                <a:spcPts val="0"/>
              </a:spcAft>
              <a:buSzPts val="1100"/>
              <a:buAutoNum type="arabicPeriod"/>
            </a:pPr>
            <a:r>
              <a:rPr lang="en" sz="1100"/>
              <a:t>Pick one of three pre-set responses</a:t>
            </a:r>
            <a:endParaRPr sz="1100"/>
          </a:p>
          <a:p>
            <a:pPr indent="-298450" lvl="0" marL="457200" rtl="0" algn="l">
              <a:lnSpc>
                <a:spcPct val="105000"/>
              </a:lnSpc>
              <a:spcBef>
                <a:spcPts val="0"/>
              </a:spcBef>
              <a:spcAft>
                <a:spcPts val="0"/>
              </a:spcAft>
              <a:buSzPts val="1100"/>
              <a:buAutoNum type="arabicPeriod"/>
            </a:pPr>
            <a:r>
              <a:rPr lang="en" sz="1100"/>
              <a:t>Response by client</a:t>
            </a:r>
            <a:endParaRPr sz="1100"/>
          </a:p>
          <a:p>
            <a:pPr indent="-298450" lvl="0" marL="457200" rtl="0" algn="l">
              <a:lnSpc>
                <a:spcPct val="105000"/>
              </a:lnSpc>
              <a:spcBef>
                <a:spcPts val="0"/>
              </a:spcBef>
              <a:spcAft>
                <a:spcPts val="0"/>
              </a:spcAft>
              <a:buSzPts val="1100"/>
              <a:buAutoNum type="arabicPeriod"/>
            </a:pPr>
            <a:r>
              <a:rPr lang="en" sz="1100"/>
              <a:t>Feedback by coach</a:t>
            </a:r>
            <a:endParaRPr sz="1100"/>
          </a:p>
          <a:p>
            <a:pPr indent="-298450" lvl="0" marL="457200" rtl="0" algn="l">
              <a:lnSpc>
                <a:spcPct val="105000"/>
              </a:lnSpc>
              <a:spcBef>
                <a:spcPts val="0"/>
              </a:spcBef>
              <a:spcAft>
                <a:spcPts val="0"/>
              </a:spcAft>
              <a:buSzPts val="1100"/>
              <a:buAutoNum type="arabicPeriod"/>
            </a:pPr>
            <a:r>
              <a:rPr lang="en" sz="1100"/>
              <a:t>Restart or continue to next interaction</a:t>
            </a:r>
            <a:endParaRPr sz="1100"/>
          </a:p>
        </p:txBody>
      </p:sp>
      <p:sp>
        <p:nvSpPr>
          <p:cNvPr id="169" name="Google Shape;169;p25"/>
          <p:cNvSpPr txBox="1"/>
          <p:nvPr>
            <p:ph idx="4294967295" type="title"/>
          </p:nvPr>
        </p:nvSpPr>
        <p:spPr>
          <a:xfrm>
            <a:off x="5216450" y="474025"/>
            <a:ext cx="2923800" cy="703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Interaction flow</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pic>
        <p:nvPicPr>
          <p:cNvPr id="174" name="Google Shape;174;p26"/>
          <p:cNvPicPr preferRelativeResize="0"/>
          <p:nvPr/>
        </p:nvPicPr>
        <p:blipFill>
          <a:blip r:embed="rId3">
            <a:alphaModFix/>
          </a:blip>
          <a:stretch>
            <a:fillRect/>
          </a:stretch>
        </p:blipFill>
        <p:spPr>
          <a:xfrm>
            <a:off x="0" y="1026150"/>
            <a:ext cx="6708301" cy="4117351"/>
          </a:xfrm>
          <a:prstGeom prst="rect">
            <a:avLst/>
          </a:prstGeom>
          <a:noFill/>
          <a:ln>
            <a:noFill/>
          </a:ln>
        </p:spPr>
      </p:pic>
      <p:sp>
        <p:nvSpPr>
          <p:cNvPr id="175" name="Google Shape;175;p26"/>
          <p:cNvSpPr txBox="1"/>
          <p:nvPr>
            <p:ph idx="1" type="body"/>
          </p:nvPr>
        </p:nvSpPr>
        <p:spPr>
          <a:xfrm>
            <a:off x="4874100" y="3221175"/>
            <a:ext cx="4269900" cy="1899600"/>
          </a:xfrm>
          <a:prstGeom prst="rect">
            <a:avLst/>
          </a:prstGeom>
        </p:spPr>
        <p:txBody>
          <a:bodyPr anchorCtr="0" anchor="ctr" bIns="91425" lIns="91425" spcFirstLastPara="1" rIns="91425" wrap="square" tIns="91425">
            <a:noAutofit/>
          </a:bodyPr>
          <a:lstStyle/>
          <a:p>
            <a:pPr indent="-298450" lvl="0" marL="457200" rtl="0" algn="l">
              <a:lnSpc>
                <a:spcPct val="105000"/>
              </a:lnSpc>
              <a:spcBef>
                <a:spcPts val="0"/>
              </a:spcBef>
              <a:spcAft>
                <a:spcPts val="0"/>
              </a:spcAft>
              <a:buSzPts val="1100"/>
              <a:buAutoNum type="arabicPeriod"/>
            </a:pPr>
            <a:r>
              <a:rPr lang="en" sz="1100"/>
              <a:t>Situatieschets (sometimes out loud)</a:t>
            </a:r>
            <a:endParaRPr sz="1100"/>
          </a:p>
          <a:p>
            <a:pPr indent="-298450" lvl="0" marL="457200" rtl="0" algn="l">
              <a:lnSpc>
                <a:spcPct val="105000"/>
              </a:lnSpc>
              <a:spcBef>
                <a:spcPts val="0"/>
              </a:spcBef>
              <a:spcAft>
                <a:spcPts val="0"/>
              </a:spcAft>
              <a:buSzPts val="1100"/>
              <a:buAutoNum type="arabicPeriod"/>
            </a:pPr>
            <a:r>
              <a:rPr lang="en" sz="1100"/>
              <a:t>Response by client</a:t>
            </a:r>
            <a:endParaRPr sz="1100"/>
          </a:p>
          <a:p>
            <a:pPr indent="-298450" lvl="0" marL="457200" rtl="0" algn="l">
              <a:lnSpc>
                <a:spcPct val="105000"/>
              </a:lnSpc>
              <a:spcBef>
                <a:spcPts val="0"/>
              </a:spcBef>
              <a:spcAft>
                <a:spcPts val="0"/>
              </a:spcAft>
              <a:buSzPts val="1100"/>
              <a:buAutoNum type="arabicPeriod"/>
            </a:pPr>
            <a:r>
              <a:rPr lang="en" sz="1100"/>
              <a:t>Your own response (</a:t>
            </a:r>
            <a:r>
              <a:rPr lang="en" sz="1100" u="sng"/>
              <a:t>out loud</a:t>
            </a:r>
            <a:r>
              <a:rPr lang="en" sz="1100"/>
              <a:t>)</a:t>
            </a:r>
            <a:endParaRPr sz="1100"/>
          </a:p>
          <a:p>
            <a:pPr indent="-298450" lvl="0" marL="457200" rtl="0" algn="l">
              <a:lnSpc>
                <a:spcPct val="105000"/>
              </a:lnSpc>
              <a:spcBef>
                <a:spcPts val="0"/>
              </a:spcBef>
              <a:spcAft>
                <a:spcPts val="0"/>
              </a:spcAft>
              <a:buSzPts val="1100"/>
              <a:buAutoNum type="arabicPeriod"/>
            </a:pPr>
            <a:r>
              <a:rPr lang="en" sz="1100">
                <a:highlight>
                  <a:srgbClr val="FF0000"/>
                </a:highlight>
              </a:rPr>
              <a:t>Pick one of three pre-set responses</a:t>
            </a:r>
            <a:endParaRPr sz="1100">
              <a:highlight>
                <a:srgbClr val="FF0000"/>
              </a:highlight>
            </a:endParaRPr>
          </a:p>
          <a:p>
            <a:pPr indent="-298450" lvl="0" marL="457200" rtl="0" algn="l">
              <a:lnSpc>
                <a:spcPct val="105000"/>
              </a:lnSpc>
              <a:spcBef>
                <a:spcPts val="0"/>
              </a:spcBef>
              <a:spcAft>
                <a:spcPts val="0"/>
              </a:spcAft>
              <a:buSzPts val="1100"/>
              <a:buAutoNum type="arabicPeriod"/>
            </a:pPr>
            <a:r>
              <a:rPr lang="en" sz="1100"/>
              <a:t>Response by client</a:t>
            </a:r>
            <a:endParaRPr sz="1100"/>
          </a:p>
          <a:p>
            <a:pPr indent="-298450" lvl="0" marL="457200" rtl="0" algn="l">
              <a:lnSpc>
                <a:spcPct val="105000"/>
              </a:lnSpc>
              <a:spcBef>
                <a:spcPts val="0"/>
              </a:spcBef>
              <a:spcAft>
                <a:spcPts val="0"/>
              </a:spcAft>
              <a:buSzPts val="1100"/>
              <a:buAutoNum type="arabicPeriod"/>
            </a:pPr>
            <a:r>
              <a:rPr lang="en" sz="1100"/>
              <a:t>Feedback by coach</a:t>
            </a:r>
            <a:endParaRPr sz="1100"/>
          </a:p>
          <a:p>
            <a:pPr indent="-298450" lvl="0" marL="457200" rtl="0" algn="l">
              <a:lnSpc>
                <a:spcPct val="105000"/>
              </a:lnSpc>
              <a:spcBef>
                <a:spcPts val="0"/>
              </a:spcBef>
              <a:spcAft>
                <a:spcPts val="0"/>
              </a:spcAft>
              <a:buSzPts val="1100"/>
              <a:buAutoNum type="arabicPeriod"/>
            </a:pPr>
            <a:r>
              <a:rPr lang="en" sz="1100"/>
              <a:t>Restart or continue to next interaction</a:t>
            </a:r>
            <a:endParaRPr sz="1100"/>
          </a:p>
        </p:txBody>
      </p:sp>
      <p:sp>
        <p:nvSpPr>
          <p:cNvPr id="176" name="Google Shape;176;p26"/>
          <p:cNvSpPr txBox="1"/>
          <p:nvPr>
            <p:ph idx="4294967295" type="title"/>
          </p:nvPr>
        </p:nvSpPr>
        <p:spPr>
          <a:xfrm>
            <a:off x="6140825" y="322350"/>
            <a:ext cx="2923800" cy="703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en"/>
              <a:t>Interaction flow</a:t>
            </a:r>
            <a:endParaRPr b="1"/>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27"/>
          <p:cNvPicPr preferRelativeResize="0"/>
          <p:nvPr/>
        </p:nvPicPr>
        <p:blipFill rotWithShape="1">
          <a:blip r:embed="rId3">
            <a:alphaModFix/>
          </a:blip>
          <a:srcRect b="0" l="0" r="4214" t="0"/>
          <a:stretch/>
        </p:blipFill>
        <p:spPr>
          <a:xfrm>
            <a:off x="1447450" y="0"/>
            <a:ext cx="7696548" cy="5143499"/>
          </a:xfrm>
          <a:prstGeom prst="rect">
            <a:avLst/>
          </a:prstGeom>
          <a:noFill/>
          <a:ln>
            <a:noFill/>
          </a:ln>
        </p:spPr>
      </p:pic>
      <p:sp>
        <p:nvSpPr>
          <p:cNvPr id="182" name="Google Shape;182;p27"/>
          <p:cNvSpPr txBox="1"/>
          <p:nvPr>
            <p:ph idx="1" type="body"/>
          </p:nvPr>
        </p:nvSpPr>
        <p:spPr>
          <a:xfrm>
            <a:off x="0" y="3243900"/>
            <a:ext cx="4269900" cy="1899600"/>
          </a:xfrm>
          <a:prstGeom prst="rect">
            <a:avLst/>
          </a:prstGeom>
        </p:spPr>
        <p:txBody>
          <a:bodyPr anchorCtr="0" anchor="ctr" bIns="91425" lIns="91425" spcFirstLastPara="1" rIns="91425" wrap="square" tIns="91425">
            <a:noAutofit/>
          </a:bodyPr>
          <a:lstStyle/>
          <a:p>
            <a:pPr indent="-298450" lvl="0" marL="457200" rtl="0" algn="l">
              <a:lnSpc>
                <a:spcPct val="105000"/>
              </a:lnSpc>
              <a:spcBef>
                <a:spcPts val="0"/>
              </a:spcBef>
              <a:spcAft>
                <a:spcPts val="0"/>
              </a:spcAft>
              <a:buSzPts val="1100"/>
              <a:buAutoNum type="arabicPeriod"/>
            </a:pPr>
            <a:r>
              <a:rPr lang="en" sz="1100"/>
              <a:t>Situatieschets (sometimes out loud)</a:t>
            </a:r>
            <a:endParaRPr sz="1100"/>
          </a:p>
          <a:p>
            <a:pPr indent="-298450" lvl="0" marL="457200" rtl="0" algn="l">
              <a:lnSpc>
                <a:spcPct val="105000"/>
              </a:lnSpc>
              <a:spcBef>
                <a:spcPts val="0"/>
              </a:spcBef>
              <a:spcAft>
                <a:spcPts val="0"/>
              </a:spcAft>
              <a:buSzPts val="1100"/>
              <a:buAutoNum type="arabicPeriod"/>
            </a:pPr>
            <a:r>
              <a:rPr lang="en" sz="1100"/>
              <a:t>Response by client</a:t>
            </a:r>
            <a:endParaRPr sz="1100"/>
          </a:p>
          <a:p>
            <a:pPr indent="-298450" lvl="0" marL="457200" rtl="0" algn="l">
              <a:lnSpc>
                <a:spcPct val="105000"/>
              </a:lnSpc>
              <a:spcBef>
                <a:spcPts val="0"/>
              </a:spcBef>
              <a:spcAft>
                <a:spcPts val="0"/>
              </a:spcAft>
              <a:buSzPts val="1100"/>
              <a:buAutoNum type="arabicPeriod"/>
            </a:pPr>
            <a:r>
              <a:rPr lang="en" sz="1100"/>
              <a:t>Your own response (</a:t>
            </a:r>
            <a:r>
              <a:rPr lang="en" sz="1100" u="sng"/>
              <a:t>out loud</a:t>
            </a:r>
            <a:r>
              <a:rPr lang="en" sz="1100"/>
              <a:t>)</a:t>
            </a:r>
            <a:endParaRPr sz="1100"/>
          </a:p>
          <a:p>
            <a:pPr indent="-298450" lvl="0" marL="457200" rtl="0" algn="l">
              <a:lnSpc>
                <a:spcPct val="105000"/>
              </a:lnSpc>
              <a:spcBef>
                <a:spcPts val="0"/>
              </a:spcBef>
              <a:spcAft>
                <a:spcPts val="0"/>
              </a:spcAft>
              <a:buSzPts val="1100"/>
              <a:buAutoNum type="arabicPeriod"/>
            </a:pPr>
            <a:r>
              <a:rPr lang="en" sz="1100"/>
              <a:t>Pick one of three pre-set responses (</a:t>
            </a:r>
            <a:r>
              <a:rPr lang="en" sz="1100" u="sng"/>
              <a:t>again, out loud</a:t>
            </a:r>
            <a:r>
              <a:rPr lang="en" sz="1100"/>
              <a:t>)</a:t>
            </a:r>
            <a:endParaRPr sz="1100"/>
          </a:p>
          <a:p>
            <a:pPr indent="-298450" lvl="0" marL="457200" rtl="0" algn="l">
              <a:lnSpc>
                <a:spcPct val="105000"/>
              </a:lnSpc>
              <a:spcBef>
                <a:spcPts val="0"/>
              </a:spcBef>
              <a:spcAft>
                <a:spcPts val="0"/>
              </a:spcAft>
              <a:buSzPts val="1100"/>
              <a:buAutoNum type="arabicPeriod"/>
            </a:pPr>
            <a:r>
              <a:rPr lang="en" sz="1100"/>
              <a:t>Response by client</a:t>
            </a:r>
            <a:endParaRPr sz="1100"/>
          </a:p>
          <a:p>
            <a:pPr indent="-298450" lvl="0" marL="457200" rtl="0" algn="l">
              <a:lnSpc>
                <a:spcPct val="105000"/>
              </a:lnSpc>
              <a:spcBef>
                <a:spcPts val="0"/>
              </a:spcBef>
              <a:spcAft>
                <a:spcPts val="0"/>
              </a:spcAft>
              <a:buSzPts val="1100"/>
              <a:buAutoNum type="arabicPeriod"/>
            </a:pPr>
            <a:r>
              <a:rPr lang="en" sz="1100"/>
              <a:t>Feedback by coach</a:t>
            </a:r>
            <a:endParaRPr sz="1100"/>
          </a:p>
          <a:p>
            <a:pPr indent="-298450" lvl="0" marL="457200" rtl="0" algn="l">
              <a:lnSpc>
                <a:spcPct val="105000"/>
              </a:lnSpc>
              <a:spcBef>
                <a:spcPts val="0"/>
              </a:spcBef>
              <a:spcAft>
                <a:spcPts val="0"/>
              </a:spcAft>
              <a:buSzPts val="1100"/>
              <a:buAutoNum type="arabicPeriod"/>
            </a:pPr>
            <a:r>
              <a:rPr lang="en" sz="1100">
                <a:highlight>
                  <a:srgbClr val="FF0000"/>
                </a:highlight>
              </a:rPr>
              <a:t>Restart or continue to next interaction</a:t>
            </a:r>
            <a:endParaRPr sz="1100">
              <a:highlight>
                <a:srgbClr val="FF0000"/>
              </a:highlight>
            </a:endParaRPr>
          </a:p>
        </p:txBody>
      </p:sp>
      <p:sp>
        <p:nvSpPr>
          <p:cNvPr id="183" name="Google Shape;183;p27"/>
          <p:cNvSpPr txBox="1"/>
          <p:nvPr>
            <p:ph idx="4294967295" type="title"/>
          </p:nvPr>
        </p:nvSpPr>
        <p:spPr>
          <a:xfrm>
            <a:off x="390350" y="942250"/>
            <a:ext cx="2923800" cy="7038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Interaction flow</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8"/>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One more thing</a:t>
            </a:r>
            <a:endParaRPr/>
          </a:p>
        </p:txBody>
      </p:sp>
      <p:sp>
        <p:nvSpPr>
          <p:cNvPr id="189" name="Google Shape;189;p28"/>
          <p:cNvSpPr txBox="1"/>
          <p:nvPr>
            <p:ph idx="1" type="body"/>
          </p:nvPr>
        </p:nvSpPr>
        <p:spPr>
          <a:xfrm>
            <a:off x="354225" y="1494399"/>
            <a:ext cx="83682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Stay seated</a:t>
            </a:r>
            <a:endParaRPr/>
          </a:p>
          <a:p>
            <a:pPr indent="-342900" lvl="0" marL="457200" rtl="0" algn="l">
              <a:spcBef>
                <a:spcPts val="0"/>
              </a:spcBef>
              <a:spcAft>
                <a:spcPts val="0"/>
              </a:spcAft>
              <a:buSzPts val="1800"/>
              <a:buAutoNum type="arabicPeriod"/>
            </a:pPr>
            <a:r>
              <a:rPr lang="en"/>
              <a:t>Nauseated? </a:t>
            </a:r>
            <a:endParaRPr/>
          </a:p>
          <a:p>
            <a:pPr indent="-317500" lvl="1" marL="914400" rtl="0" algn="l">
              <a:spcBef>
                <a:spcPts val="0"/>
              </a:spcBef>
              <a:spcAft>
                <a:spcPts val="0"/>
              </a:spcAft>
              <a:buSzPts val="1400"/>
              <a:buAutoNum type="alphaLcPeriod"/>
            </a:pPr>
            <a:r>
              <a:rPr lang="en"/>
              <a:t>Close your eyes. </a:t>
            </a:r>
            <a:endParaRPr/>
          </a:p>
          <a:p>
            <a:pPr indent="-317500" lvl="1" marL="914400" rtl="0" algn="l">
              <a:spcBef>
                <a:spcPts val="0"/>
              </a:spcBef>
              <a:spcAft>
                <a:spcPts val="0"/>
              </a:spcAft>
              <a:buSzPts val="1400"/>
              <a:buAutoNum type="alphaLcPeriod"/>
            </a:pPr>
            <a:r>
              <a:rPr lang="en"/>
              <a:t>Drop both controllers (straps!)</a:t>
            </a:r>
            <a:endParaRPr/>
          </a:p>
          <a:p>
            <a:pPr indent="-317500" lvl="1" marL="914400" rtl="0" algn="l">
              <a:spcBef>
                <a:spcPts val="0"/>
              </a:spcBef>
              <a:spcAft>
                <a:spcPts val="0"/>
              </a:spcAft>
              <a:buSzPts val="1400"/>
              <a:buAutoNum type="alphaLcPeriod"/>
            </a:pPr>
            <a:r>
              <a:rPr lang="en"/>
              <a:t>Take off headset</a:t>
            </a:r>
            <a:endParaRPr/>
          </a:p>
          <a:p>
            <a:pPr indent="-342900" lvl="0" marL="457200" rtl="0" algn="l">
              <a:spcBef>
                <a:spcPts val="0"/>
              </a:spcBef>
              <a:spcAft>
                <a:spcPts val="0"/>
              </a:spcAft>
              <a:buSzPts val="1800"/>
              <a:buAutoNum type="arabicPeriod"/>
            </a:pPr>
            <a:r>
              <a:rPr lang="en"/>
              <a:t>Record your voice using phone or laptop</a:t>
            </a:r>
            <a:endParaRPr/>
          </a:p>
          <a:p>
            <a:pPr indent="-342900" lvl="0" marL="457200" rtl="0" algn="l">
              <a:spcBef>
                <a:spcPts val="0"/>
              </a:spcBef>
              <a:spcAft>
                <a:spcPts val="0"/>
              </a:spcAft>
              <a:buSzPts val="1800"/>
              <a:buAutoNum type="arabicPeriod"/>
            </a:pPr>
            <a:r>
              <a:rPr lang="en"/>
              <a:t>Participating in our research?</a:t>
            </a:r>
            <a:endParaRPr/>
          </a:p>
          <a:p>
            <a:pPr indent="-317500" lvl="1" marL="914400" rtl="0" algn="l">
              <a:spcBef>
                <a:spcPts val="0"/>
              </a:spcBef>
              <a:spcAft>
                <a:spcPts val="0"/>
              </a:spcAft>
              <a:buSzPts val="1400"/>
              <a:buAutoNum type="alphaLcPeriod"/>
            </a:pPr>
            <a:r>
              <a:rPr lang="en"/>
              <a:t>If you subscribed but haven’t answered to the questionnaire, do it BEFORE the workshop</a:t>
            </a:r>
            <a:endParaRPr/>
          </a:p>
        </p:txBody>
      </p:sp>
      <p:pic>
        <p:nvPicPr>
          <p:cNvPr id="190" name="Google Shape;190;p28"/>
          <p:cNvPicPr preferRelativeResize="0"/>
          <p:nvPr/>
        </p:nvPicPr>
        <p:blipFill>
          <a:blip r:embed="rId3">
            <a:alphaModFix/>
          </a:blip>
          <a:stretch>
            <a:fillRect/>
          </a:stretch>
        </p:blipFill>
        <p:spPr>
          <a:xfrm>
            <a:off x="3947455" y="2099910"/>
            <a:ext cx="775600" cy="7756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9"/>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One more thing</a:t>
            </a:r>
            <a:endParaRPr/>
          </a:p>
        </p:txBody>
      </p:sp>
      <p:sp>
        <p:nvSpPr>
          <p:cNvPr id="196" name="Google Shape;196;p29"/>
          <p:cNvSpPr txBox="1"/>
          <p:nvPr>
            <p:ph idx="1" type="body"/>
          </p:nvPr>
        </p:nvSpPr>
        <p:spPr>
          <a:xfrm>
            <a:off x="354225" y="1494399"/>
            <a:ext cx="8368200" cy="30789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DON’T MESS WITH EACH OTHER!</a:t>
            </a:r>
            <a:endParaRPr/>
          </a:p>
          <a:p>
            <a:pPr indent="0" lvl="0" marL="0" rtl="0" algn="ctr">
              <a:spcBef>
                <a:spcPts val="1200"/>
              </a:spcBef>
              <a:spcAft>
                <a:spcPts val="1200"/>
              </a:spcAft>
              <a:buNone/>
            </a:pPr>
            <a:r>
              <a:rPr lang="en"/>
              <a:t>This needs to be a safe environment</a:t>
            </a:r>
            <a:endParaRPr/>
          </a:p>
        </p:txBody>
      </p:sp>
      <p:pic>
        <p:nvPicPr>
          <p:cNvPr id="197" name="Google Shape;197;p29"/>
          <p:cNvPicPr preferRelativeResize="0"/>
          <p:nvPr/>
        </p:nvPicPr>
        <p:blipFill rotWithShape="1">
          <a:blip r:embed="rId3">
            <a:alphaModFix/>
          </a:blip>
          <a:srcRect b="11087" l="0" r="0" t="0"/>
          <a:stretch/>
        </p:blipFill>
        <p:spPr>
          <a:xfrm>
            <a:off x="2964835" y="2667975"/>
            <a:ext cx="3214323" cy="190532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What are your questions?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1"/>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Now it’s your turn!</a:t>
            </a:r>
            <a:endParaRPr/>
          </a:p>
        </p:txBody>
      </p:sp>
      <p:sp>
        <p:nvSpPr>
          <p:cNvPr id="208" name="Google Shape;208;p31"/>
          <p:cNvSpPr txBox="1"/>
          <p:nvPr>
            <p:ph idx="1" type="body"/>
          </p:nvPr>
        </p:nvSpPr>
        <p:spPr>
          <a:xfrm>
            <a:off x="354225" y="1494400"/>
            <a:ext cx="4452600" cy="3078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AutoNum type="arabicPeriod"/>
            </a:pPr>
            <a:r>
              <a:rPr lang="en"/>
              <a:t>Apply the mask </a:t>
            </a:r>
            <a:endParaRPr/>
          </a:p>
          <a:p>
            <a:pPr indent="-342900" lvl="0" marL="457200" rtl="0" algn="l">
              <a:spcBef>
                <a:spcPts val="0"/>
              </a:spcBef>
              <a:spcAft>
                <a:spcPts val="0"/>
              </a:spcAft>
              <a:buSzPts val="1800"/>
              <a:buAutoNum type="arabicPeriod"/>
            </a:pPr>
            <a:r>
              <a:rPr lang="en"/>
              <a:t>Wear &amp; secure the headset </a:t>
            </a:r>
            <a:endParaRPr/>
          </a:p>
          <a:p>
            <a:pPr indent="-342900" lvl="0" marL="457200" rtl="0" algn="l">
              <a:spcBef>
                <a:spcPts val="0"/>
              </a:spcBef>
              <a:spcAft>
                <a:spcPts val="0"/>
              </a:spcAft>
              <a:buSzPts val="1800"/>
              <a:buAutoNum type="arabicPeriod"/>
            </a:pPr>
            <a:r>
              <a:rPr lang="en"/>
              <a:t>Turn the headset on</a:t>
            </a:r>
            <a:endParaRPr/>
          </a:p>
          <a:p>
            <a:pPr indent="-342900" lvl="0" marL="457200" rtl="0" algn="l">
              <a:spcBef>
                <a:spcPts val="0"/>
              </a:spcBef>
              <a:spcAft>
                <a:spcPts val="0"/>
              </a:spcAft>
              <a:buSzPts val="1800"/>
              <a:buAutoNum type="arabicPeriod"/>
            </a:pPr>
            <a:r>
              <a:rPr lang="en"/>
              <a:t>Select the program</a:t>
            </a:r>
            <a:endParaRPr/>
          </a:p>
          <a:p>
            <a:pPr indent="-317500" lvl="1" marL="914400" rtl="0" algn="l">
              <a:spcBef>
                <a:spcPts val="0"/>
              </a:spcBef>
              <a:spcAft>
                <a:spcPts val="0"/>
              </a:spcAft>
              <a:buSzPts val="1400"/>
              <a:buAutoNum type="alphaLcPeriod"/>
            </a:pPr>
            <a:r>
              <a:rPr lang="en"/>
              <a:t>Click the square icon on the bottom bar</a:t>
            </a:r>
            <a:endParaRPr/>
          </a:p>
          <a:p>
            <a:pPr indent="-317500" lvl="1" marL="914400" rtl="0" algn="l">
              <a:spcBef>
                <a:spcPts val="0"/>
              </a:spcBef>
              <a:spcAft>
                <a:spcPts val="0"/>
              </a:spcAft>
              <a:buSzPts val="1400"/>
              <a:buAutoNum type="alphaLcPeriod"/>
            </a:pPr>
            <a:r>
              <a:rPr lang="en"/>
              <a:t>Click on all for scrolling down to “unknown sources”</a:t>
            </a:r>
            <a:endParaRPr/>
          </a:p>
          <a:p>
            <a:pPr indent="-317500" lvl="1" marL="914400" rtl="0" algn="l">
              <a:spcBef>
                <a:spcPts val="0"/>
              </a:spcBef>
              <a:spcAft>
                <a:spcPts val="0"/>
              </a:spcAft>
              <a:buSzPts val="1400"/>
              <a:buAutoNum type="alphaLcPeriod"/>
            </a:pPr>
            <a:r>
              <a:rPr lang="en"/>
              <a:t>Click on “GP interaction”</a:t>
            </a:r>
            <a:endParaRPr/>
          </a:p>
        </p:txBody>
      </p:sp>
      <p:pic>
        <p:nvPicPr>
          <p:cNvPr id="209" name="Google Shape;209;p31"/>
          <p:cNvPicPr preferRelativeResize="0"/>
          <p:nvPr/>
        </p:nvPicPr>
        <p:blipFill rotWithShape="1">
          <a:blip r:embed="rId3">
            <a:alphaModFix/>
          </a:blip>
          <a:srcRect b="5559" l="0" r="0" t="3299"/>
          <a:stretch/>
        </p:blipFill>
        <p:spPr>
          <a:xfrm>
            <a:off x="4957725" y="2196225"/>
            <a:ext cx="3827451" cy="2769598"/>
          </a:xfrm>
          <a:prstGeom prst="rect">
            <a:avLst/>
          </a:prstGeom>
          <a:noFill/>
          <a:ln>
            <a:noFill/>
          </a:ln>
        </p:spPr>
      </p:pic>
      <p:pic>
        <p:nvPicPr>
          <p:cNvPr id="210" name="Google Shape;210;p31"/>
          <p:cNvPicPr preferRelativeResize="0"/>
          <p:nvPr/>
        </p:nvPicPr>
        <p:blipFill>
          <a:blip r:embed="rId4">
            <a:alphaModFix/>
          </a:blip>
          <a:stretch>
            <a:fillRect/>
          </a:stretch>
        </p:blipFill>
        <p:spPr>
          <a:xfrm>
            <a:off x="5509375" y="458025"/>
            <a:ext cx="2724150" cy="1676400"/>
          </a:xfrm>
          <a:prstGeom prst="rect">
            <a:avLst/>
          </a:prstGeom>
          <a:noFill/>
          <a:ln>
            <a:noFill/>
          </a:ln>
        </p:spPr>
      </p:pic>
      <p:cxnSp>
        <p:nvCxnSpPr>
          <p:cNvPr id="211" name="Google Shape;211;p31"/>
          <p:cNvCxnSpPr/>
          <p:nvPr/>
        </p:nvCxnSpPr>
        <p:spPr>
          <a:xfrm flipH="1" rot="10800000">
            <a:off x="3058050" y="944575"/>
            <a:ext cx="3525600" cy="1468200"/>
          </a:xfrm>
          <a:prstGeom prst="straightConnector1">
            <a:avLst/>
          </a:prstGeom>
          <a:noFill/>
          <a:ln cap="flat" cmpd="sng" w="19050">
            <a:solidFill>
              <a:srgbClr val="93C47D"/>
            </a:solidFill>
            <a:prstDash val="solid"/>
            <a:round/>
            <a:headEnd len="med" w="med" type="none"/>
            <a:tailEnd len="med" w="med" type="triangl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Overview</a:t>
            </a:r>
            <a:endParaRPr/>
          </a:p>
        </p:txBody>
      </p:sp>
      <p:cxnSp>
        <p:nvCxnSpPr>
          <p:cNvPr id="70" name="Google Shape;70;p14"/>
          <p:cNvCxnSpPr/>
          <p:nvPr/>
        </p:nvCxnSpPr>
        <p:spPr>
          <a:xfrm>
            <a:off x="901940" y="2669682"/>
            <a:ext cx="6324600" cy="0"/>
          </a:xfrm>
          <a:prstGeom prst="straightConnector1">
            <a:avLst/>
          </a:prstGeom>
          <a:noFill/>
          <a:ln cap="flat" cmpd="sng" w="38100">
            <a:solidFill>
              <a:schemeClr val="dk2"/>
            </a:solidFill>
            <a:prstDash val="solid"/>
            <a:round/>
            <a:headEnd len="med" w="med" type="none"/>
            <a:tailEnd len="med" w="med" type="none"/>
          </a:ln>
        </p:spPr>
      </p:cxnSp>
      <p:sp>
        <p:nvSpPr>
          <p:cNvPr id="71" name="Google Shape;71;p14"/>
          <p:cNvSpPr/>
          <p:nvPr/>
        </p:nvSpPr>
        <p:spPr>
          <a:xfrm>
            <a:off x="834085" y="2577739"/>
            <a:ext cx="186000" cy="18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2948795" y="2577739"/>
            <a:ext cx="186000" cy="18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4"/>
          <p:cNvSpPr/>
          <p:nvPr/>
        </p:nvSpPr>
        <p:spPr>
          <a:xfrm>
            <a:off x="4866295" y="2576677"/>
            <a:ext cx="186000" cy="18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4"/>
          <p:cNvSpPr/>
          <p:nvPr/>
        </p:nvSpPr>
        <p:spPr>
          <a:xfrm>
            <a:off x="7087699" y="2577739"/>
            <a:ext cx="186000" cy="186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4"/>
          <p:cNvSpPr txBox="1"/>
          <p:nvPr/>
        </p:nvSpPr>
        <p:spPr>
          <a:xfrm>
            <a:off x="279325" y="2269475"/>
            <a:ext cx="161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Lato"/>
                <a:ea typeface="Lato"/>
                <a:cs typeface="Lato"/>
                <a:sym typeface="Lato"/>
              </a:rPr>
              <a:t>What is</a:t>
            </a:r>
            <a:r>
              <a:rPr lang="en">
                <a:solidFill>
                  <a:srgbClr val="FFFFFF"/>
                </a:solidFill>
                <a:latin typeface="Lato"/>
                <a:ea typeface="Lato"/>
                <a:cs typeface="Lato"/>
                <a:sym typeface="Lato"/>
              </a:rPr>
              <a:t> VR (for)?</a:t>
            </a:r>
            <a:endParaRPr>
              <a:solidFill>
                <a:srgbClr val="FFFFFF"/>
              </a:solidFill>
              <a:latin typeface="Lato"/>
              <a:ea typeface="Lato"/>
              <a:cs typeface="Lato"/>
              <a:sym typeface="Lato"/>
            </a:endParaRPr>
          </a:p>
        </p:txBody>
      </p:sp>
      <p:sp>
        <p:nvSpPr>
          <p:cNvPr id="76" name="Google Shape;76;p14"/>
          <p:cNvSpPr txBox="1"/>
          <p:nvPr/>
        </p:nvSpPr>
        <p:spPr>
          <a:xfrm>
            <a:off x="2495750" y="2269475"/>
            <a:ext cx="127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Lato"/>
                <a:ea typeface="Lato"/>
                <a:cs typeface="Lato"/>
                <a:sym typeface="Lato"/>
              </a:rPr>
              <a:t>Oculus Quest</a:t>
            </a:r>
            <a:endParaRPr>
              <a:solidFill>
                <a:srgbClr val="FFFFFF"/>
              </a:solidFill>
              <a:latin typeface="Lato"/>
              <a:ea typeface="Lato"/>
              <a:cs typeface="Lato"/>
              <a:sym typeface="Lato"/>
            </a:endParaRPr>
          </a:p>
        </p:txBody>
      </p:sp>
      <p:sp>
        <p:nvSpPr>
          <p:cNvPr id="77" name="Google Shape;77;p14"/>
          <p:cNvSpPr txBox="1"/>
          <p:nvPr/>
        </p:nvSpPr>
        <p:spPr>
          <a:xfrm>
            <a:off x="4572000" y="2269475"/>
            <a:ext cx="93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Lato"/>
                <a:ea typeface="Lato"/>
                <a:cs typeface="Lato"/>
                <a:sym typeface="Lato"/>
              </a:rPr>
              <a:t>The app</a:t>
            </a:r>
            <a:endParaRPr>
              <a:solidFill>
                <a:srgbClr val="FFFFFF"/>
              </a:solidFill>
              <a:latin typeface="Lato"/>
              <a:ea typeface="Lato"/>
              <a:cs typeface="Lato"/>
              <a:sym typeface="Lato"/>
            </a:endParaRPr>
          </a:p>
        </p:txBody>
      </p:sp>
      <p:sp>
        <p:nvSpPr>
          <p:cNvPr id="78" name="Google Shape;78;p14"/>
          <p:cNvSpPr txBox="1"/>
          <p:nvPr/>
        </p:nvSpPr>
        <p:spPr>
          <a:xfrm>
            <a:off x="6406000" y="2269475"/>
            <a:ext cx="221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FF"/>
                </a:solidFill>
                <a:latin typeface="Lato"/>
                <a:ea typeface="Lato"/>
                <a:cs typeface="Lato"/>
                <a:sym typeface="Lato"/>
              </a:rPr>
              <a:t>Tutorial + session in VR</a:t>
            </a:r>
            <a:endParaRPr>
              <a:solidFill>
                <a:srgbClr val="FFFFFF"/>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2"/>
          <p:cNvSpPr txBox="1"/>
          <p:nvPr>
            <p:ph idx="1" type="body"/>
          </p:nvPr>
        </p:nvSpPr>
        <p:spPr>
          <a:xfrm>
            <a:off x="432575" y="1567550"/>
            <a:ext cx="7903800" cy="3305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1100" u="sng">
                <a:solidFill>
                  <a:schemeClr val="accent5"/>
                </a:solidFill>
                <a:hlinkClick r:id="rId3">
                  <a:extLst>
                    <a:ext uri="{A12FA001-AC4F-418D-AE19-62706E023703}">
                      <ahyp:hlinkClr val="tx"/>
                    </a:ext>
                  </a:extLst>
                </a:hlinkClick>
              </a:rPr>
              <a:t>Jerald, J. (2018). Human-Centered VR Design: Five Essentials Every Engineer Needs to Know.</a:t>
            </a:r>
            <a:endParaRPr/>
          </a:p>
          <a:p>
            <a:pPr indent="0" lvl="0" marL="0" rtl="0" algn="l">
              <a:spcBef>
                <a:spcPts val="1200"/>
              </a:spcBef>
              <a:spcAft>
                <a:spcPts val="0"/>
              </a:spcAft>
              <a:buNone/>
            </a:pPr>
            <a:r>
              <a:rPr lang="en" sz="1100" u="sng">
                <a:solidFill>
                  <a:schemeClr val="hlink"/>
                </a:solidFill>
                <a:hlinkClick r:id="rId4"/>
              </a:rPr>
              <a:t>Bailenson, J. (2018). Experience on demand: What virtual reality is, how it works, and what it can do. (Chapter 10)</a:t>
            </a:r>
            <a:endParaRPr sz="1100"/>
          </a:p>
          <a:p>
            <a:pPr indent="0" lvl="0" marL="0" rtl="0" algn="l">
              <a:spcBef>
                <a:spcPts val="1200"/>
              </a:spcBef>
              <a:spcAft>
                <a:spcPts val="0"/>
              </a:spcAft>
              <a:buNone/>
            </a:pPr>
            <a:r>
              <a:rPr lang="en" sz="1100" u="sng">
                <a:solidFill>
                  <a:schemeClr val="hlink"/>
                </a:solidFill>
                <a:hlinkClick r:id="rId5"/>
              </a:rPr>
              <a:t>Pan, X., &amp; Hamilton, A. F. D. C. (2018). Why and how to use virtual reality to study human social interaction: The challenges of exploring a new research landscape</a:t>
            </a:r>
            <a:endParaRPr sz="1100"/>
          </a:p>
          <a:p>
            <a:pPr indent="0" lvl="0" marL="0" rtl="0" algn="l">
              <a:spcBef>
                <a:spcPts val="1200"/>
              </a:spcBef>
              <a:spcAft>
                <a:spcPts val="0"/>
              </a:spcAft>
              <a:buClr>
                <a:schemeClr val="dk1"/>
              </a:buClr>
              <a:buSzPts val="1100"/>
              <a:buFont typeface="Arial"/>
              <a:buNone/>
            </a:pPr>
            <a:r>
              <a:rPr lang="en" sz="1100" u="sng">
                <a:solidFill>
                  <a:schemeClr val="accent5"/>
                </a:solidFill>
                <a:hlinkClick r:id="rId6">
                  <a:extLst>
                    <a:ext uri="{A12FA001-AC4F-418D-AE19-62706E023703}">
                      <ahyp:hlinkClr val="tx"/>
                    </a:ext>
                  </a:extLst>
                </a:hlinkClick>
              </a:rPr>
              <a:t>MindTech Symposium 2018 - Daniel Freeman - Automated Virtual Reality Psychological Therapy</a:t>
            </a:r>
            <a:endParaRPr sz="1100" u="sng"/>
          </a:p>
          <a:p>
            <a:pPr indent="0" lvl="0" marL="0" rtl="0" algn="l">
              <a:spcBef>
                <a:spcPts val="1200"/>
              </a:spcBef>
              <a:spcAft>
                <a:spcPts val="0"/>
              </a:spcAft>
              <a:buClr>
                <a:schemeClr val="dk1"/>
              </a:buClr>
              <a:buSzPts val="1100"/>
              <a:buFont typeface="Arial"/>
              <a:buNone/>
            </a:pPr>
            <a:r>
              <a:rPr lang="en" sz="1100" u="sng">
                <a:solidFill>
                  <a:schemeClr val="hlink"/>
                </a:solidFill>
                <a:hlinkClick r:id="rId7"/>
              </a:rPr>
              <a:t>(Dutch) Virtual Reality creëert echte herinneringen</a:t>
            </a:r>
            <a:endParaRPr sz="1100"/>
          </a:p>
          <a:p>
            <a:pPr indent="0" lvl="0" marL="0" rtl="0" algn="l">
              <a:spcBef>
                <a:spcPts val="1200"/>
              </a:spcBef>
              <a:spcAft>
                <a:spcPts val="0"/>
              </a:spcAft>
              <a:buClr>
                <a:schemeClr val="dk1"/>
              </a:buClr>
              <a:buSzPts val="1100"/>
              <a:buFont typeface="Arial"/>
              <a:buNone/>
            </a:pPr>
            <a:r>
              <a:rPr lang="en" sz="1100" u="sng">
                <a:solidFill>
                  <a:schemeClr val="accent5"/>
                </a:solidFill>
                <a:hlinkClick r:id="rId8">
                  <a:extLst>
                    <a:ext uri="{A12FA001-AC4F-418D-AE19-62706E023703}">
                      <ahyp:hlinkClr val="tx"/>
                    </a:ext>
                  </a:extLst>
                </a:hlinkClick>
              </a:rPr>
              <a:t>Unity Learn</a:t>
            </a:r>
            <a:endParaRPr sz="1100"/>
          </a:p>
          <a:p>
            <a:pPr indent="0" lvl="0" marL="0" rtl="0" algn="l">
              <a:spcBef>
                <a:spcPts val="1200"/>
              </a:spcBef>
              <a:spcAft>
                <a:spcPts val="0"/>
              </a:spcAft>
              <a:buClr>
                <a:schemeClr val="dk1"/>
              </a:buClr>
              <a:buSzPts val="1100"/>
              <a:buFont typeface="Arial"/>
              <a:buNone/>
            </a:pPr>
            <a:r>
              <a:rPr lang="en" sz="1100"/>
              <a:t>Videos:</a:t>
            </a:r>
            <a:endParaRPr sz="1100"/>
          </a:p>
          <a:p>
            <a:pPr indent="457200" lvl="0" marL="0" rtl="0" algn="l">
              <a:spcBef>
                <a:spcPts val="1200"/>
              </a:spcBef>
              <a:spcAft>
                <a:spcPts val="0"/>
              </a:spcAft>
              <a:buClr>
                <a:schemeClr val="dk1"/>
              </a:buClr>
              <a:buSzPts val="1100"/>
              <a:buFont typeface="Arial"/>
              <a:buNone/>
            </a:pPr>
            <a:r>
              <a:rPr lang="en" sz="1100" u="sng">
                <a:solidFill>
                  <a:schemeClr val="hlink"/>
                </a:solidFill>
                <a:hlinkClick r:id="rId9"/>
              </a:rPr>
              <a:t>Your Brain on VR</a:t>
            </a:r>
            <a:endParaRPr sz="1100"/>
          </a:p>
          <a:p>
            <a:pPr indent="457200" lvl="0" marL="0" rtl="0" algn="l">
              <a:spcBef>
                <a:spcPts val="1200"/>
              </a:spcBef>
              <a:spcAft>
                <a:spcPts val="1200"/>
              </a:spcAft>
              <a:buClr>
                <a:schemeClr val="dk1"/>
              </a:buClr>
              <a:buSzPts val="1100"/>
              <a:buFont typeface="Arial"/>
              <a:buNone/>
            </a:pPr>
            <a:r>
              <a:rPr lang="en" sz="1100" u="sng">
                <a:solidFill>
                  <a:schemeClr val="hlink"/>
                </a:solidFill>
                <a:hlinkClick r:id="rId10"/>
              </a:rPr>
              <a:t>Carne y Arena</a:t>
            </a:r>
            <a:endParaRPr sz="1100"/>
          </a:p>
        </p:txBody>
      </p:sp>
      <p:sp>
        <p:nvSpPr>
          <p:cNvPr id="217" name="Google Shape;217;p32"/>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Further reading &amp; Useful links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5"/>
          <p:cNvSpPr txBox="1"/>
          <p:nvPr>
            <p:ph type="title"/>
          </p:nvPr>
        </p:nvSpPr>
        <p:spPr>
          <a:xfrm>
            <a:off x="106978" y="928250"/>
            <a:ext cx="7507800" cy="9234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t>What is Virtual Reality?</a:t>
            </a:r>
            <a:endParaRPr/>
          </a:p>
        </p:txBody>
      </p:sp>
      <p:sp>
        <p:nvSpPr>
          <p:cNvPr id="84" name="Google Shape;84;p15"/>
          <p:cNvSpPr txBox="1"/>
          <p:nvPr>
            <p:ph idx="4294967295" type="body"/>
          </p:nvPr>
        </p:nvSpPr>
        <p:spPr>
          <a:xfrm>
            <a:off x="1052550" y="3015650"/>
            <a:ext cx="7038900" cy="7140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SzPts val="1018"/>
              <a:buNone/>
            </a:pPr>
            <a:r>
              <a:rPr lang="en"/>
              <a:t>“A computer-generated digital environment that can be experienced and interacted with as if that environment were real” </a:t>
            </a:r>
            <a:endParaRPr/>
          </a:p>
          <a:p>
            <a:pPr indent="0" lvl="0" marL="0" rtl="0" algn="ctr">
              <a:lnSpc>
                <a:spcPct val="95000"/>
              </a:lnSpc>
              <a:spcBef>
                <a:spcPts val="1200"/>
              </a:spcBef>
              <a:spcAft>
                <a:spcPts val="0"/>
              </a:spcAft>
              <a:buSzPts val="1018"/>
              <a:buNone/>
            </a:pPr>
            <a:r>
              <a:rPr lang="en" sz="1200"/>
              <a:t>(Jerald, 2015)</a:t>
            </a:r>
            <a:endParaRPr sz="1200"/>
          </a:p>
          <a:p>
            <a:pPr indent="0" lvl="0" marL="0" rtl="0" algn="l">
              <a:lnSpc>
                <a:spcPct val="95000"/>
              </a:lnSpc>
              <a:spcBef>
                <a:spcPts val="1200"/>
              </a:spcBef>
              <a:spcAft>
                <a:spcPts val="1200"/>
              </a:spcAft>
              <a:buSzPts val="1018"/>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type="title"/>
          </p:nvPr>
        </p:nvSpPr>
        <p:spPr>
          <a:xfrm>
            <a:off x="480750" y="1764950"/>
            <a:ext cx="8222100" cy="907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Virtual Reality (in practice)</a:t>
            </a:r>
            <a:endParaRPr/>
          </a:p>
        </p:txBody>
      </p:sp>
      <p:sp>
        <p:nvSpPr>
          <p:cNvPr id="90" name="Google Shape;90;p16"/>
          <p:cNvSpPr txBox="1"/>
          <p:nvPr>
            <p:ph idx="4294967295" type="body"/>
          </p:nvPr>
        </p:nvSpPr>
        <p:spPr>
          <a:xfrm>
            <a:off x="582475" y="3204875"/>
            <a:ext cx="8409300" cy="9342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Any application designed to work with a device that tracks your head movement:</a:t>
            </a:r>
            <a:endParaRPr/>
          </a:p>
          <a:p>
            <a:pPr indent="457200" lvl="0" marL="457200" rtl="0" algn="l">
              <a:spcBef>
                <a:spcPts val="1200"/>
              </a:spcBef>
              <a:spcAft>
                <a:spcPts val="1200"/>
              </a:spcAft>
              <a:buNone/>
            </a:pPr>
            <a:r>
              <a:rPr lang="en"/>
              <a:t>Perspective change!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7"/>
          <p:cNvSpPr txBox="1"/>
          <p:nvPr>
            <p:ph type="title"/>
          </p:nvPr>
        </p:nvSpPr>
        <p:spPr>
          <a:xfrm>
            <a:off x="470250" y="526350"/>
            <a:ext cx="76953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VR provides understanding.</a:t>
            </a:r>
            <a:endParaRPr/>
          </a:p>
          <a:p>
            <a:pPr indent="0" lvl="0" marL="0" rtl="0" algn="l">
              <a:lnSpc>
                <a:spcPct val="115000"/>
              </a:lnSpc>
              <a:spcBef>
                <a:spcPts val="0"/>
              </a:spcBef>
              <a:spcAft>
                <a:spcPts val="0"/>
              </a:spcAft>
              <a:buNone/>
            </a:pPr>
            <a:r>
              <a:t/>
            </a:r>
            <a:endParaRPr sz="1500">
              <a:latin typeface="Roboto"/>
              <a:ea typeface="Roboto"/>
              <a:cs typeface="Roboto"/>
              <a:sym typeface="Roboto"/>
            </a:endParaRPr>
          </a:p>
          <a:p>
            <a:pPr indent="0" lvl="0" marL="0" rtl="0" algn="l">
              <a:lnSpc>
                <a:spcPct val="115000"/>
              </a:lnSpc>
              <a:spcBef>
                <a:spcPts val="1600"/>
              </a:spcBef>
              <a:spcAft>
                <a:spcPts val="0"/>
              </a:spcAft>
              <a:buNone/>
            </a:pPr>
            <a:r>
              <a:rPr lang="en" sz="1500">
                <a:latin typeface="Roboto"/>
                <a:ea typeface="Roboto"/>
                <a:cs typeface="Roboto"/>
                <a:sym typeface="Roboto"/>
              </a:rPr>
              <a:t>By</a:t>
            </a:r>
            <a:r>
              <a:rPr lang="en" sz="1500">
                <a:latin typeface="Roboto"/>
                <a:ea typeface="Roboto"/>
                <a:cs typeface="Roboto"/>
                <a:sym typeface="Roboto"/>
              </a:rPr>
              <a:t> using many human motor skills and sensory capabilities, </a:t>
            </a:r>
            <a:endParaRPr sz="1500">
              <a:latin typeface="Roboto"/>
              <a:ea typeface="Roboto"/>
              <a:cs typeface="Roboto"/>
              <a:sym typeface="Roboto"/>
            </a:endParaRPr>
          </a:p>
          <a:p>
            <a:pPr indent="0" lvl="0" marL="0" rtl="0" algn="l">
              <a:lnSpc>
                <a:spcPct val="115000"/>
              </a:lnSpc>
              <a:spcBef>
                <a:spcPts val="1600"/>
              </a:spcBef>
              <a:spcAft>
                <a:spcPts val="0"/>
              </a:spcAft>
              <a:buNone/>
            </a:pPr>
            <a:r>
              <a:rPr lang="en" sz="1500">
                <a:latin typeface="Roboto"/>
                <a:ea typeface="Roboto"/>
                <a:cs typeface="Roboto"/>
                <a:sym typeface="Roboto"/>
              </a:rPr>
              <a:t>you increase understanding and learning</a:t>
            </a:r>
            <a:endParaRPr sz="1500">
              <a:latin typeface="Roboto"/>
              <a:ea typeface="Roboto"/>
              <a:cs typeface="Roboto"/>
              <a:sym typeface="Roboto"/>
            </a:endParaRPr>
          </a:p>
          <a:p>
            <a:pPr indent="0" lvl="0" marL="0" rtl="0" algn="l">
              <a:lnSpc>
                <a:spcPct val="115000"/>
              </a:lnSpc>
              <a:spcBef>
                <a:spcPts val="1600"/>
              </a:spcBef>
              <a:spcAft>
                <a:spcPts val="0"/>
              </a:spcAft>
              <a:buNone/>
            </a:pPr>
            <a:r>
              <a:t/>
            </a:r>
            <a:endParaRPr sz="1500">
              <a:latin typeface="Roboto"/>
              <a:ea typeface="Roboto"/>
              <a:cs typeface="Roboto"/>
              <a:sym typeface="Roboto"/>
            </a:endParaRPr>
          </a:p>
          <a:p>
            <a:pPr indent="0" lvl="0" marL="0" rtl="0" algn="l">
              <a:lnSpc>
                <a:spcPct val="115000"/>
              </a:lnSpc>
              <a:spcBef>
                <a:spcPts val="1600"/>
              </a:spcBef>
              <a:spcAft>
                <a:spcPts val="1600"/>
              </a:spcAft>
              <a:buNone/>
            </a:pPr>
            <a:r>
              <a:rPr lang="en" sz="1200">
                <a:latin typeface="Roboto"/>
                <a:ea typeface="Roboto"/>
                <a:cs typeface="Roboto"/>
                <a:sym typeface="Roboto"/>
              </a:rPr>
              <a:t>(Dale 1969 adapted from Jerald 2016)</a:t>
            </a:r>
            <a:endParaRPr sz="1200">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8"/>
          <p:cNvSpPr txBox="1"/>
          <p:nvPr>
            <p:ph type="title"/>
          </p:nvPr>
        </p:nvSpPr>
        <p:spPr>
          <a:xfrm>
            <a:off x="439825" y="450600"/>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100"/>
              <a:t>Oculus Quest</a:t>
            </a:r>
            <a:endParaRPr sz="3100"/>
          </a:p>
        </p:txBody>
      </p:sp>
      <p:sp>
        <p:nvSpPr>
          <p:cNvPr id="101" name="Google Shape;101;p18"/>
          <p:cNvSpPr txBox="1"/>
          <p:nvPr>
            <p:ph idx="1" type="body"/>
          </p:nvPr>
        </p:nvSpPr>
        <p:spPr>
          <a:xfrm>
            <a:off x="1349425" y="1436425"/>
            <a:ext cx="7038900" cy="34485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770"/>
              <a:buNone/>
            </a:pPr>
            <a:r>
              <a:rPr lang="en" sz="1560"/>
              <a:t>HMD</a:t>
            </a:r>
            <a:endParaRPr sz="1560"/>
          </a:p>
          <a:p>
            <a:pPr indent="-327660" lvl="0" marL="457200" rtl="0" algn="l">
              <a:lnSpc>
                <a:spcPct val="105000"/>
              </a:lnSpc>
              <a:spcBef>
                <a:spcPts val="1200"/>
              </a:spcBef>
              <a:spcAft>
                <a:spcPts val="0"/>
              </a:spcAft>
              <a:buSzPts val="1560"/>
              <a:buChar char="●"/>
            </a:pPr>
            <a:r>
              <a:rPr lang="en" sz="1560"/>
              <a:t>Masks and wipes</a:t>
            </a:r>
            <a:endParaRPr sz="1560"/>
          </a:p>
          <a:p>
            <a:pPr indent="-327660" lvl="0" marL="457200" rtl="0" algn="l">
              <a:lnSpc>
                <a:spcPct val="105000"/>
              </a:lnSpc>
              <a:spcBef>
                <a:spcPts val="0"/>
              </a:spcBef>
              <a:spcAft>
                <a:spcPts val="0"/>
              </a:spcAft>
              <a:buSzPts val="1560"/>
              <a:buChar char="●"/>
            </a:pPr>
            <a:r>
              <a:rPr lang="en" sz="1560"/>
              <a:t>IPD</a:t>
            </a:r>
            <a:endParaRPr sz="1560"/>
          </a:p>
          <a:p>
            <a:pPr indent="-327660" lvl="0" marL="457200" rtl="0" algn="l">
              <a:lnSpc>
                <a:spcPct val="105000"/>
              </a:lnSpc>
              <a:spcBef>
                <a:spcPts val="0"/>
              </a:spcBef>
              <a:spcAft>
                <a:spcPts val="0"/>
              </a:spcAft>
              <a:buSzPts val="1560"/>
              <a:buChar char="●"/>
            </a:pPr>
            <a:r>
              <a:rPr lang="en" sz="1560"/>
              <a:t>Turning on and off</a:t>
            </a:r>
            <a:endParaRPr sz="1560"/>
          </a:p>
          <a:p>
            <a:pPr indent="-327660" lvl="0" marL="457200" rtl="0" algn="l">
              <a:lnSpc>
                <a:spcPct val="105000"/>
              </a:lnSpc>
              <a:spcBef>
                <a:spcPts val="0"/>
              </a:spcBef>
              <a:spcAft>
                <a:spcPts val="0"/>
              </a:spcAft>
              <a:buSzPts val="1560"/>
              <a:buChar char="●"/>
            </a:pPr>
            <a:r>
              <a:rPr lang="en" sz="1560"/>
              <a:t>Securing the headset</a:t>
            </a:r>
            <a:endParaRPr sz="1560"/>
          </a:p>
          <a:p>
            <a:pPr indent="-327660" lvl="1" marL="914400" rtl="0" algn="l">
              <a:lnSpc>
                <a:spcPct val="105000"/>
              </a:lnSpc>
              <a:spcBef>
                <a:spcPts val="0"/>
              </a:spcBef>
              <a:spcAft>
                <a:spcPts val="0"/>
              </a:spcAft>
              <a:buSzPts val="1560"/>
              <a:buChar char="○"/>
            </a:pPr>
            <a:r>
              <a:rPr lang="en" sz="1560"/>
              <a:t>Straps</a:t>
            </a:r>
            <a:endParaRPr sz="1560"/>
          </a:p>
          <a:p>
            <a:pPr indent="-327660" lvl="1" marL="914400" rtl="0" algn="l">
              <a:lnSpc>
                <a:spcPct val="105000"/>
              </a:lnSpc>
              <a:spcBef>
                <a:spcPts val="0"/>
              </a:spcBef>
              <a:spcAft>
                <a:spcPts val="0"/>
              </a:spcAft>
              <a:buSzPts val="1560"/>
              <a:buChar char="○"/>
            </a:pPr>
            <a:r>
              <a:rPr lang="en" sz="1560"/>
              <a:t>Knob</a:t>
            </a:r>
            <a:endParaRPr sz="1560"/>
          </a:p>
          <a:p>
            <a:pPr indent="-327660" lvl="0" marL="457200" rtl="0" algn="l">
              <a:lnSpc>
                <a:spcPct val="105000"/>
              </a:lnSpc>
              <a:spcBef>
                <a:spcPts val="0"/>
              </a:spcBef>
              <a:spcAft>
                <a:spcPts val="0"/>
              </a:spcAft>
              <a:buSzPts val="1560"/>
              <a:buChar char="●"/>
            </a:pPr>
            <a:r>
              <a:rPr lang="en" sz="1560"/>
              <a:t>Headphones + volume</a:t>
            </a:r>
            <a:endParaRPr sz="1560"/>
          </a:p>
          <a:p>
            <a:pPr indent="457200" lvl="0" marL="0" rtl="0" algn="l">
              <a:lnSpc>
                <a:spcPct val="105000"/>
              </a:lnSpc>
              <a:spcBef>
                <a:spcPts val="1200"/>
              </a:spcBef>
              <a:spcAft>
                <a:spcPts val="0"/>
              </a:spcAft>
              <a:buSzPts val="770"/>
              <a:buNone/>
            </a:pPr>
            <a:r>
              <a:t/>
            </a:r>
            <a:endParaRPr sz="1560"/>
          </a:p>
          <a:p>
            <a:pPr indent="0" lvl="0" marL="0" rtl="0" algn="l">
              <a:lnSpc>
                <a:spcPct val="105000"/>
              </a:lnSpc>
              <a:spcBef>
                <a:spcPts val="1200"/>
              </a:spcBef>
              <a:spcAft>
                <a:spcPts val="1200"/>
              </a:spcAft>
              <a:buSzPts val="770"/>
              <a:buNone/>
            </a:pPr>
            <a:r>
              <a:t/>
            </a:r>
            <a:endParaRPr sz="1560"/>
          </a:p>
        </p:txBody>
      </p:sp>
      <p:pic>
        <p:nvPicPr>
          <p:cNvPr id="102" name="Google Shape;102;p18"/>
          <p:cNvPicPr preferRelativeResize="0"/>
          <p:nvPr/>
        </p:nvPicPr>
        <p:blipFill>
          <a:blip r:embed="rId3">
            <a:alphaModFix/>
          </a:blip>
          <a:stretch>
            <a:fillRect/>
          </a:stretch>
        </p:blipFill>
        <p:spPr>
          <a:xfrm>
            <a:off x="4938360" y="450588"/>
            <a:ext cx="2819375" cy="1880525"/>
          </a:xfrm>
          <a:prstGeom prst="rect">
            <a:avLst/>
          </a:prstGeom>
          <a:noFill/>
          <a:ln>
            <a:noFill/>
          </a:ln>
        </p:spPr>
      </p:pic>
      <p:pic>
        <p:nvPicPr>
          <p:cNvPr id="103" name="Google Shape;103;p18"/>
          <p:cNvPicPr preferRelativeResize="0"/>
          <p:nvPr/>
        </p:nvPicPr>
        <p:blipFill rotWithShape="1">
          <a:blip r:embed="rId4">
            <a:alphaModFix/>
          </a:blip>
          <a:srcRect b="29744" l="25350" r="23038" t="16175"/>
          <a:stretch/>
        </p:blipFill>
        <p:spPr>
          <a:xfrm>
            <a:off x="5026598" y="3126262"/>
            <a:ext cx="2642900" cy="1758674"/>
          </a:xfrm>
          <a:prstGeom prst="rect">
            <a:avLst/>
          </a:prstGeom>
          <a:noFill/>
          <a:ln>
            <a:noFill/>
          </a:ln>
        </p:spPr>
      </p:pic>
      <p:grpSp>
        <p:nvGrpSpPr>
          <p:cNvPr id="104" name="Google Shape;104;p18"/>
          <p:cNvGrpSpPr/>
          <p:nvPr/>
        </p:nvGrpSpPr>
        <p:grpSpPr>
          <a:xfrm>
            <a:off x="5096750" y="907125"/>
            <a:ext cx="1271725" cy="3322550"/>
            <a:chOff x="5096750" y="907125"/>
            <a:chExt cx="1271725" cy="3322550"/>
          </a:xfrm>
        </p:grpSpPr>
        <p:sp>
          <p:nvSpPr>
            <p:cNvPr id="105" name="Google Shape;105;p18"/>
            <p:cNvSpPr/>
            <p:nvPr/>
          </p:nvSpPr>
          <p:spPr>
            <a:xfrm>
              <a:off x="6078675" y="907125"/>
              <a:ext cx="289800" cy="2898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8"/>
            <p:cNvSpPr/>
            <p:nvPr/>
          </p:nvSpPr>
          <p:spPr>
            <a:xfrm>
              <a:off x="5941175" y="3939875"/>
              <a:ext cx="289800" cy="2898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7" name="Google Shape;107;p18"/>
            <p:cNvCxnSpPr>
              <a:endCxn id="108" idx="0"/>
            </p:cNvCxnSpPr>
            <p:nvPr/>
          </p:nvCxnSpPr>
          <p:spPr>
            <a:xfrm flipH="1">
              <a:off x="5447450" y="1206450"/>
              <a:ext cx="780900" cy="1421400"/>
            </a:xfrm>
            <a:prstGeom prst="straightConnector1">
              <a:avLst/>
            </a:prstGeom>
            <a:noFill/>
            <a:ln cap="flat" cmpd="sng" w="19050">
              <a:solidFill>
                <a:srgbClr val="FF0000"/>
              </a:solidFill>
              <a:prstDash val="solid"/>
              <a:round/>
              <a:headEnd len="med" w="med" type="none"/>
              <a:tailEnd len="med" w="med" type="none"/>
            </a:ln>
          </p:spPr>
        </p:cxnSp>
        <p:cxnSp>
          <p:nvCxnSpPr>
            <p:cNvPr id="109" name="Google Shape;109;p18"/>
            <p:cNvCxnSpPr>
              <a:stCxn id="108" idx="2"/>
              <a:endCxn id="106" idx="0"/>
            </p:cNvCxnSpPr>
            <p:nvPr/>
          </p:nvCxnSpPr>
          <p:spPr>
            <a:xfrm>
              <a:off x="5447450" y="2997150"/>
              <a:ext cx="638700" cy="942600"/>
            </a:xfrm>
            <a:prstGeom prst="straightConnector1">
              <a:avLst/>
            </a:prstGeom>
            <a:noFill/>
            <a:ln cap="flat" cmpd="sng" w="19050">
              <a:solidFill>
                <a:srgbClr val="FF0000"/>
              </a:solidFill>
              <a:prstDash val="solid"/>
              <a:round/>
              <a:headEnd len="med" w="med" type="none"/>
              <a:tailEnd len="med" w="med" type="none"/>
            </a:ln>
          </p:spPr>
        </p:cxnSp>
        <p:sp>
          <p:nvSpPr>
            <p:cNvPr id="108" name="Google Shape;108;p18"/>
            <p:cNvSpPr txBox="1"/>
            <p:nvPr/>
          </p:nvSpPr>
          <p:spPr>
            <a:xfrm>
              <a:off x="5096750" y="2627850"/>
              <a:ext cx="701400" cy="369300"/>
            </a:xfrm>
            <a:prstGeom prst="rect">
              <a:avLst/>
            </a:prstGeom>
            <a:noFill/>
            <a:ln cap="flat" cmpd="sng" w="1905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Power</a:t>
              </a:r>
              <a:endParaRPr sz="1200">
                <a:solidFill>
                  <a:schemeClr val="dk1"/>
                </a:solidFill>
                <a:latin typeface="Roboto"/>
                <a:ea typeface="Roboto"/>
                <a:cs typeface="Roboto"/>
                <a:sym typeface="Roboto"/>
              </a:endParaRPr>
            </a:p>
          </p:txBody>
        </p:sp>
      </p:grpSp>
      <p:grpSp>
        <p:nvGrpSpPr>
          <p:cNvPr id="110" name="Google Shape;110;p18"/>
          <p:cNvGrpSpPr/>
          <p:nvPr/>
        </p:nvGrpSpPr>
        <p:grpSpPr>
          <a:xfrm>
            <a:off x="6305875" y="1436425"/>
            <a:ext cx="1103550" cy="3159250"/>
            <a:chOff x="6153475" y="1284025"/>
            <a:chExt cx="1103550" cy="3159250"/>
          </a:xfrm>
        </p:grpSpPr>
        <p:sp>
          <p:nvSpPr>
            <p:cNvPr id="111" name="Google Shape;111;p18"/>
            <p:cNvSpPr/>
            <p:nvPr/>
          </p:nvSpPr>
          <p:spPr>
            <a:xfrm>
              <a:off x="6153475" y="1284025"/>
              <a:ext cx="289800" cy="2898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8"/>
            <p:cNvSpPr/>
            <p:nvPr/>
          </p:nvSpPr>
          <p:spPr>
            <a:xfrm>
              <a:off x="6265825" y="4153475"/>
              <a:ext cx="289800" cy="2898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3" name="Google Shape;113;p18"/>
            <p:cNvCxnSpPr>
              <a:stCxn id="111" idx="5"/>
              <a:endCxn id="114" idx="0"/>
            </p:cNvCxnSpPr>
            <p:nvPr/>
          </p:nvCxnSpPr>
          <p:spPr>
            <a:xfrm>
              <a:off x="6400835" y="1531385"/>
              <a:ext cx="505500" cy="1096500"/>
            </a:xfrm>
            <a:prstGeom prst="straightConnector1">
              <a:avLst/>
            </a:prstGeom>
            <a:noFill/>
            <a:ln cap="flat" cmpd="sng" w="19050">
              <a:solidFill>
                <a:srgbClr val="FF0000"/>
              </a:solidFill>
              <a:prstDash val="solid"/>
              <a:round/>
              <a:headEnd len="med" w="med" type="none"/>
              <a:tailEnd len="med" w="med" type="none"/>
            </a:ln>
          </p:spPr>
        </p:cxnSp>
        <p:cxnSp>
          <p:nvCxnSpPr>
            <p:cNvPr id="115" name="Google Shape;115;p18"/>
            <p:cNvCxnSpPr>
              <a:stCxn id="114" idx="2"/>
              <a:endCxn id="112" idx="0"/>
            </p:cNvCxnSpPr>
            <p:nvPr/>
          </p:nvCxnSpPr>
          <p:spPr>
            <a:xfrm flipH="1">
              <a:off x="6410725" y="2997150"/>
              <a:ext cx="495600" cy="1156200"/>
            </a:xfrm>
            <a:prstGeom prst="straightConnector1">
              <a:avLst/>
            </a:prstGeom>
            <a:noFill/>
            <a:ln cap="flat" cmpd="sng" w="19050">
              <a:solidFill>
                <a:srgbClr val="FF0000"/>
              </a:solidFill>
              <a:prstDash val="solid"/>
              <a:round/>
              <a:headEnd len="med" w="med" type="none"/>
              <a:tailEnd len="med" w="med" type="none"/>
            </a:ln>
          </p:spPr>
        </p:cxnSp>
        <p:sp>
          <p:nvSpPr>
            <p:cNvPr id="114" name="Google Shape;114;p18"/>
            <p:cNvSpPr txBox="1"/>
            <p:nvPr/>
          </p:nvSpPr>
          <p:spPr>
            <a:xfrm>
              <a:off x="6555625" y="2627850"/>
              <a:ext cx="701400" cy="369300"/>
            </a:xfrm>
            <a:prstGeom prst="rect">
              <a:avLst/>
            </a:prstGeom>
            <a:noFill/>
            <a:ln cap="flat" cmpd="sng" w="19050">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Roboto"/>
                  <a:ea typeface="Roboto"/>
                  <a:cs typeface="Roboto"/>
                  <a:sym typeface="Roboto"/>
                </a:rPr>
                <a:t>Volume</a:t>
              </a:r>
              <a:endParaRPr sz="1200">
                <a:solidFill>
                  <a:schemeClr val="dk1"/>
                </a:solidFill>
                <a:latin typeface="Roboto"/>
                <a:ea typeface="Roboto"/>
                <a:cs typeface="Roboto"/>
                <a:sym typeface="Roboto"/>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439825" y="450600"/>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100"/>
              <a:t>Oculus Quest</a:t>
            </a:r>
            <a:endParaRPr sz="3100"/>
          </a:p>
        </p:txBody>
      </p:sp>
      <p:sp>
        <p:nvSpPr>
          <p:cNvPr id="121" name="Google Shape;121;p19"/>
          <p:cNvSpPr txBox="1"/>
          <p:nvPr>
            <p:ph idx="1" type="body"/>
          </p:nvPr>
        </p:nvSpPr>
        <p:spPr>
          <a:xfrm>
            <a:off x="577400" y="1426400"/>
            <a:ext cx="4485900" cy="34485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560"/>
              <a:t>Controllers</a:t>
            </a:r>
            <a:endParaRPr sz="1560"/>
          </a:p>
          <a:p>
            <a:pPr indent="-327660" lvl="0" marL="457200" rtl="0" algn="l">
              <a:lnSpc>
                <a:spcPct val="105000"/>
              </a:lnSpc>
              <a:spcBef>
                <a:spcPts val="1200"/>
              </a:spcBef>
              <a:spcAft>
                <a:spcPts val="0"/>
              </a:spcAft>
              <a:buSzPts val="1560"/>
              <a:buChar char="-"/>
            </a:pPr>
            <a:r>
              <a:rPr lang="en" sz="1560"/>
              <a:t>Wear the straps! (for emergency exit)</a:t>
            </a:r>
            <a:endParaRPr sz="1560"/>
          </a:p>
          <a:p>
            <a:pPr indent="-327660" lvl="0" marL="457200" rtl="0" algn="l">
              <a:lnSpc>
                <a:spcPct val="105000"/>
              </a:lnSpc>
              <a:spcBef>
                <a:spcPts val="0"/>
              </a:spcBef>
              <a:spcAft>
                <a:spcPts val="0"/>
              </a:spcAft>
              <a:buSzPts val="1560"/>
              <a:buChar char="-"/>
            </a:pPr>
            <a:r>
              <a:rPr lang="en" sz="1560"/>
              <a:t>Buttons</a:t>
            </a:r>
            <a:endParaRPr sz="1560"/>
          </a:p>
          <a:p>
            <a:pPr indent="-327660" lvl="1" marL="914400" rtl="0" algn="l">
              <a:lnSpc>
                <a:spcPct val="105000"/>
              </a:lnSpc>
              <a:spcBef>
                <a:spcPts val="0"/>
              </a:spcBef>
              <a:spcAft>
                <a:spcPts val="0"/>
              </a:spcAft>
              <a:buSzPts val="1560"/>
              <a:buChar char="-"/>
            </a:pPr>
            <a:r>
              <a:rPr lang="en" sz="1560"/>
              <a:t>Grabbing → Grip on side (middle finger)</a:t>
            </a:r>
            <a:endParaRPr sz="1560"/>
          </a:p>
          <a:p>
            <a:pPr indent="-327660" lvl="1" marL="914400" rtl="0" algn="l">
              <a:lnSpc>
                <a:spcPct val="105000"/>
              </a:lnSpc>
              <a:spcBef>
                <a:spcPts val="0"/>
              </a:spcBef>
              <a:spcAft>
                <a:spcPts val="0"/>
              </a:spcAft>
              <a:buSzPts val="1560"/>
              <a:buChar char="-"/>
            </a:pPr>
            <a:r>
              <a:rPr lang="en" sz="1560"/>
              <a:t>Select using laser → Trigger (index finger)</a:t>
            </a:r>
            <a:endParaRPr sz="1560"/>
          </a:p>
          <a:p>
            <a:pPr indent="-327660" lvl="1" marL="914400" rtl="0" algn="l">
              <a:lnSpc>
                <a:spcPct val="105000"/>
              </a:lnSpc>
              <a:spcBef>
                <a:spcPts val="0"/>
              </a:spcBef>
              <a:spcAft>
                <a:spcPts val="0"/>
              </a:spcAft>
              <a:buSzPts val="1560"/>
              <a:buChar char="-"/>
            </a:pPr>
            <a:r>
              <a:rPr lang="en" sz="1560"/>
              <a:t>Recentering → Long press Oculus Button (right thumb)</a:t>
            </a:r>
            <a:endParaRPr sz="1560"/>
          </a:p>
          <a:p>
            <a:pPr indent="-327660" lvl="1" marL="914400" rtl="0" algn="l">
              <a:lnSpc>
                <a:spcPct val="105000"/>
              </a:lnSpc>
              <a:spcBef>
                <a:spcPts val="0"/>
              </a:spcBef>
              <a:spcAft>
                <a:spcPts val="0"/>
              </a:spcAft>
              <a:buSzPts val="1560"/>
              <a:buChar char="-"/>
            </a:pPr>
            <a:r>
              <a:rPr lang="en" sz="1560"/>
              <a:t>Exit app → Short press Oculus Button (right thumb)</a:t>
            </a:r>
            <a:endParaRPr sz="1560"/>
          </a:p>
          <a:p>
            <a:pPr indent="457200" lvl="0" marL="0" rtl="0" algn="l">
              <a:lnSpc>
                <a:spcPct val="105000"/>
              </a:lnSpc>
              <a:spcBef>
                <a:spcPts val="1200"/>
              </a:spcBef>
              <a:spcAft>
                <a:spcPts val="0"/>
              </a:spcAft>
              <a:buSzPts val="770"/>
              <a:buNone/>
            </a:pPr>
            <a:r>
              <a:t/>
            </a:r>
            <a:endParaRPr sz="1560"/>
          </a:p>
          <a:p>
            <a:pPr indent="0" lvl="0" marL="0" rtl="0" algn="l">
              <a:lnSpc>
                <a:spcPct val="105000"/>
              </a:lnSpc>
              <a:spcBef>
                <a:spcPts val="1200"/>
              </a:spcBef>
              <a:spcAft>
                <a:spcPts val="1200"/>
              </a:spcAft>
              <a:buSzPts val="770"/>
              <a:buNone/>
            </a:pPr>
            <a:r>
              <a:t/>
            </a:r>
            <a:endParaRPr sz="1560"/>
          </a:p>
        </p:txBody>
      </p:sp>
      <p:pic>
        <p:nvPicPr>
          <p:cNvPr id="122" name="Google Shape;122;p19"/>
          <p:cNvPicPr preferRelativeResize="0"/>
          <p:nvPr/>
        </p:nvPicPr>
        <p:blipFill rotWithShape="1">
          <a:blip r:embed="rId3">
            <a:alphaModFix/>
          </a:blip>
          <a:srcRect b="0" l="17735" r="21192" t="0"/>
          <a:stretch/>
        </p:blipFill>
        <p:spPr>
          <a:xfrm>
            <a:off x="5063300" y="1289100"/>
            <a:ext cx="3684125" cy="3393200"/>
          </a:xfrm>
          <a:prstGeom prst="rect">
            <a:avLst/>
          </a:prstGeom>
          <a:noFill/>
          <a:ln>
            <a:noFill/>
          </a:ln>
        </p:spPr>
      </p:pic>
      <p:grpSp>
        <p:nvGrpSpPr>
          <p:cNvPr id="123" name="Google Shape;123;p19"/>
          <p:cNvGrpSpPr/>
          <p:nvPr/>
        </p:nvGrpSpPr>
        <p:grpSpPr>
          <a:xfrm>
            <a:off x="5667275" y="2849900"/>
            <a:ext cx="2085150" cy="665250"/>
            <a:chOff x="5667275" y="2849900"/>
            <a:chExt cx="2085150" cy="665250"/>
          </a:xfrm>
        </p:grpSpPr>
        <p:sp>
          <p:nvSpPr>
            <p:cNvPr id="124" name="Google Shape;124;p19"/>
            <p:cNvSpPr/>
            <p:nvPr/>
          </p:nvSpPr>
          <p:spPr>
            <a:xfrm>
              <a:off x="5667275" y="2913650"/>
              <a:ext cx="659400" cy="6015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9"/>
            <p:cNvSpPr/>
            <p:nvPr/>
          </p:nvSpPr>
          <p:spPr>
            <a:xfrm>
              <a:off x="7093025" y="2849900"/>
              <a:ext cx="659400" cy="6015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 name="Google Shape;126;p19"/>
          <p:cNvGrpSpPr/>
          <p:nvPr/>
        </p:nvGrpSpPr>
        <p:grpSpPr>
          <a:xfrm>
            <a:off x="6200033" y="2485138"/>
            <a:ext cx="1836956" cy="609035"/>
            <a:chOff x="5277715" y="2763250"/>
            <a:chExt cx="2581808" cy="786561"/>
          </a:xfrm>
        </p:grpSpPr>
        <p:sp>
          <p:nvSpPr>
            <p:cNvPr id="127" name="Google Shape;127;p19"/>
            <p:cNvSpPr/>
            <p:nvPr/>
          </p:nvSpPr>
          <p:spPr>
            <a:xfrm>
              <a:off x="5277715" y="2763250"/>
              <a:ext cx="659400" cy="6015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9"/>
            <p:cNvSpPr/>
            <p:nvPr/>
          </p:nvSpPr>
          <p:spPr>
            <a:xfrm>
              <a:off x="7200123" y="2948311"/>
              <a:ext cx="659400" cy="601500"/>
            </a:xfrm>
            <a:prstGeom prst="ellipse">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2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2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0"/>
          <p:cNvSpPr txBox="1"/>
          <p:nvPr>
            <p:ph type="title"/>
          </p:nvPr>
        </p:nvSpPr>
        <p:spPr>
          <a:xfrm>
            <a:off x="387900" y="458025"/>
            <a:ext cx="8368200" cy="6861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Oculus Quest - Guardian Setup</a:t>
            </a:r>
            <a:endParaRPr/>
          </a:p>
        </p:txBody>
      </p:sp>
      <p:pic>
        <p:nvPicPr>
          <p:cNvPr descr="Oculus Quest Basics Tutorial Series Part 02: Play Area Setup&#10; &#10;The Quest Basics Tutorial series covers all the essential information you’ll need to get started with your new device, from initial setup help to in-VR navigation tips. Part 02 contains details on how to properly and safely setup your Play Area.&#10; &#10;Choosing your Play Mode – 0:02&#10;Passthrough and Setting the Floor – 0:36&#10;Setting up Guardian – 1:10&#10; &#10;For more information, troubleshooting help, and customer support, check out the Oculus Support Center at https://ocul.us/questsupport" id="134" name="Google Shape;134;p20" title="Oculus Quest Basics Tutorial Part 02: Play Area Setup">
            <a:hlinkClick r:id="rId3"/>
          </p:cNvPr>
          <p:cNvPicPr preferRelativeResize="0"/>
          <p:nvPr/>
        </p:nvPicPr>
        <p:blipFill>
          <a:blip r:embed="rId4">
            <a:alphaModFix/>
          </a:blip>
          <a:stretch>
            <a:fillRect/>
          </a:stretch>
        </p:blipFill>
        <p:spPr>
          <a:xfrm>
            <a:off x="1969225" y="1095250"/>
            <a:ext cx="5205550" cy="3904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606675" y="222125"/>
            <a:ext cx="7038900" cy="646500"/>
          </a:xfrm>
          <a:prstGeom prst="rect">
            <a:avLst/>
          </a:prstGeom>
        </p:spPr>
        <p:txBody>
          <a:bodyPr anchorCtr="0" anchor="b" bIns="91425" lIns="91425" spcFirstLastPara="1" rIns="91425" wrap="square" tIns="91425">
            <a:spAutoFit/>
          </a:bodyPr>
          <a:lstStyle/>
          <a:p>
            <a:pPr indent="0" lvl="0" marL="0" rtl="0" algn="l">
              <a:spcBef>
                <a:spcPts val="0"/>
              </a:spcBef>
              <a:spcAft>
                <a:spcPts val="0"/>
              </a:spcAft>
              <a:buNone/>
            </a:pPr>
            <a:r>
              <a:rPr lang="en"/>
              <a:t>Where to find the Program</a:t>
            </a:r>
            <a:endParaRPr/>
          </a:p>
        </p:txBody>
      </p:sp>
      <p:pic>
        <p:nvPicPr>
          <p:cNvPr id="140" name="Google Shape;140;p21"/>
          <p:cNvPicPr preferRelativeResize="0"/>
          <p:nvPr/>
        </p:nvPicPr>
        <p:blipFill rotWithShape="1">
          <a:blip r:embed="rId3">
            <a:alphaModFix/>
          </a:blip>
          <a:srcRect b="5559" l="0" r="0" t="3299"/>
          <a:stretch/>
        </p:blipFill>
        <p:spPr>
          <a:xfrm>
            <a:off x="511800" y="993400"/>
            <a:ext cx="4767273" cy="3449648"/>
          </a:xfrm>
          <a:prstGeom prst="rect">
            <a:avLst/>
          </a:prstGeom>
          <a:noFill/>
          <a:ln>
            <a:noFill/>
          </a:ln>
        </p:spPr>
      </p:pic>
      <p:sp>
        <p:nvSpPr>
          <p:cNvPr id="141" name="Google Shape;141;p21"/>
          <p:cNvSpPr txBox="1"/>
          <p:nvPr/>
        </p:nvSpPr>
        <p:spPr>
          <a:xfrm>
            <a:off x="4794425" y="1309175"/>
            <a:ext cx="3887700" cy="742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 2. Click on ‘All’ to scroll down to     </a:t>
            </a:r>
            <a:endParaRPr sz="1800">
              <a:solidFill>
                <a:schemeClr val="dk1"/>
              </a:solidFill>
              <a:latin typeface="Roboto"/>
              <a:ea typeface="Roboto"/>
              <a:cs typeface="Roboto"/>
              <a:sym typeface="Roboto"/>
            </a:endParaRPr>
          </a:p>
          <a:p>
            <a:pPr indent="0" lvl="0" marL="0" rtl="0" algn="l">
              <a:spcBef>
                <a:spcPts val="0"/>
              </a:spcBef>
              <a:spcAft>
                <a:spcPts val="0"/>
              </a:spcAft>
              <a:buNone/>
            </a:pPr>
            <a:r>
              <a:rPr lang="en" sz="1800">
                <a:solidFill>
                  <a:schemeClr val="dk1"/>
                </a:solidFill>
                <a:latin typeface="Roboto"/>
                <a:ea typeface="Roboto"/>
                <a:cs typeface="Roboto"/>
                <a:sym typeface="Roboto"/>
              </a:rPr>
              <a:t>         ‘Unknown Sources’ </a:t>
            </a:r>
            <a:endParaRPr sz="1800">
              <a:solidFill>
                <a:schemeClr val="dk1"/>
              </a:solidFill>
              <a:latin typeface="Roboto"/>
              <a:ea typeface="Roboto"/>
              <a:cs typeface="Roboto"/>
              <a:sym typeface="Roboto"/>
            </a:endParaRPr>
          </a:p>
        </p:txBody>
      </p:sp>
      <p:sp>
        <p:nvSpPr>
          <p:cNvPr id="142" name="Google Shape;142;p21"/>
          <p:cNvSpPr txBox="1"/>
          <p:nvPr/>
        </p:nvSpPr>
        <p:spPr>
          <a:xfrm>
            <a:off x="2881400" y="3624975"/>
            <a:ext cx="3600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 1. First click here</a:t>
            </a:r>
            <a:endParaRPr sz="1800">
              <a:solidFill>
                <a:schemeClr val="dk1"/>
              </a:solidFill>
              <a:latin typeface="Roboto"/>
              <a:ea typeface="Roboto"/>
              <a:cs typeface="Roboto"/>
              <a:sym typeface="Roboto"/>
            </a:endParaRPr>
          </a:p>
        </p:txBody>
      </p:sp>
      <p:sp>
        <p:nvSpPr>
          <p:cNvPr id="143" name="Google Shape;143;p21"/>
          <p:cNvSpPr txBox="1"/>
          <p:nvPr/>
        </p:nvSpPr>
        <p:spPr>
          <a:xfrm>
            <a:off x="5683675" y="2509075"/>
            <a:ext cx="2736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 3. Select ‘GPInteraction’</a:t>
            </a:r>
            <a:endParaRPr sz="1800">
              <a:solidFill>
                <a:schemeClr val="dk1"/>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